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D84A-E878-4380-B992-F60D866B0FB2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2158E-6E59-48EB-A78A-33865A71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161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D84A-E878-4380-B992-F60D866B0FB2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2158E-6E59-48EB-A78A-33865A71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60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D84A-E878-4380-B992-F60D866B0FB2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2158E-6E59-48EB-A78A-33865A71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36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D84A-E878-4380-B992-F60D866B0FB2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2158E-6E59-48EB-A78A-33865A71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145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D84A-E878-4380-B992-F60D866B0FB2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2158E-6E59-48EB-A78A-33865A71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126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D84A-E878-4380-B992-F60D866B0FB2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2158E-6E59-48EB-A78A-33865A71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050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D84A-E878-4380-B992-F60D866B0FB2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2158E-6E59-48EB-A78A-33865A71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036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D84A-E878-4380-B992-F60D866B0FB2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2158E-6E59-48EB-A78A-33865A71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010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D84A-E878-4380-B992-F60D866B0FB2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2158E-6E59-48EB-A78A-33865A71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8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D84A-E878-4380-B992-F60D866B0FB2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2158E-6E59-48EB-A78A-33865A71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4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D84A-E878-4380-B992-F60D866B0FB2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2158E-6E59-48EB-A78A-33865A71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247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D84A-E878-4380-B992-F60D866B0FB2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2158E-6E59-48EB-A78A-33865A71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500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cmi.princeton.edu/" TargetMode="Externa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4906962"/>
          </a:xfrm>
        </p:spPr>
        <p:txBody>
          <a:bodyPr>
            <a:noAutofit/>
          </a:bodyPr>
          <a:lstStyle/>
          <a:p>
            <a:r>
              <a:rPr lang="en-US" sz="3600" dirty="0" smtClean="0"/>
              <a:t>Introduction to CMI-14:</a:t>
            </a:r>
            <a:br>
              <a:rPr lang="en-US" sz="3600" dirty="0" smtClean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3600" dirty="0" smtClean="0"/>
              <a:t>The fourteenth annual meeting of </a:t>
            </a:r>
            <a:br>
              <a:rPr lang="en-US" sz="3600" dirty="0" smtClean="0"/>
            </a:br>
            <a:r>
              <a:rPr lang="en-US" sz="3600" dirty="0" smtClean="0"/>
              <a:t>the Carbon </a:t>
            </a:r>
            <a:r>
              <a:rPr lang="en-US" sz="3600" dirty="0"/>
              <a:t>Mitigation </a:t>
            </a:r>
            <a:r>
              <a:rPr lang="en-US" sz="3600" dirty="0" smtClean="0"/>
              <a:t>Initiative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Steve Pacala and </a:t>
            </a:r>
            <a:r>
              <a:rPr lang="en-US" sz="3600" dirty="0"/>
              <a:t>Rob Socolow</a:t>
            </a:r>
            <a:br>
              <a:rPr lang="en-US" sz="3600" dirty="0"/>
            </a:br>
            <a:r>
              <a:rPr lang="en-US" sz="3600" dirty="0"/>
              <a:t>April </a:t>
            </a:r>
            <a:r>
              <a:rPr lang="en-US" sz="3600" dirty="0" smtClean="0"/>
              <a:t>14, 2015</a:t>
            </a:r>
            <a:endParaRPr lang="en-US" sz="36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295400" y="4038600"/>
            <a:ext cx="64008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48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6556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“Best-Paper Prize,” 2014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838200" y="1107787"/>
            <a:ext cx="7467600" cy="529375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Zhong Zheng, Bo Guo, Ivan C.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Christov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, Michael A. Celia, and Howard A. Stone, </a:t>
            </a: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“Flow Regimes for Fluid Injection into a Confined Porous Medium,”</a:t>
            </a:r>
            <a:r>
              <a:rPr lang="en-US" altLang="en-US" sz="2400" dirty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Journal of Fluid Mechanics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767: 881-909.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The paper characterizes the rates at which two fluid phases (e.g. supercritical CO</a:t>
            </a:r>
            <a:r>
              <a:rPr kumimoji="0" lang="en-US" altLang="en-US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2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and water) rearrange in a porous medium, taking</a:t>
            </a:r>
            <a:r>
              <a:rPr kumimoji="0" lang="en-US" alt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into account 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the </a:t>
            </a:r>
            <a:r>
              <a:rPr lang="en-US" altLang="en-US" sz="2000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physical properties of the 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injected fluid, the displaced fluid, and the porous medium, as well as the injection rate. The analysis</a:t>
            </a:r>
            <a:r>
              <a:rPr kumimoji="0" lang="en-US" alt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provides 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simplified representations of the output of the large numerical models commonly used in industrial simulations.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000" dirty="0"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The research is </a:t>
            </a:r>
            <a:r>
              <a:rPr lang="en-US" altLang="en-US" sz="2000" dirty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inspired by CO</a:t>
            </a:r>
            <a:r>
              <a:rPr lang="en-US" altLang="en-US" sz="2000" baseline="-30000" dirty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2</a:t>
            </a:r>
            <a:r>
              <a:rPr lang="en-US" altLang="en-US" sz="2000" dirty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</a:t>
            </a:r>
            <a:r>
              <a:rPr lang="en-US" altLang="en-US" sz="2000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sequestration. It 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should </a:t>
            </a:r>
            <a:r>
              <a:rPr kumimoji="0" lang="en-US" alt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be helpful for the planning and interpreting of field experiments and for the development of 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policies and regulations.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dirty="0"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i="1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Zheng has prepared a poster for this meeting.</a:t>
            </a:r>
            <a:endParaRPr kumimoji="0" lang="en-US" altLang="en-US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434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79438"/>
          </a:xfrm>
        </p:spPr>
        <p:txBody>
          <a:bodyPr>
            <a:normAutofit fontScale="90000"/>
          </a:bodyPr>
          <a:lstStyle/>
          <a:p>
            <a:r>
              <a:rPr lang="en-US" dirty="0"/>
              <a:t>Posters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3400" y="914400"/>
            <a:ext cx="80772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Science Group: </a:t>
            </a:r>
            <a:endParaRPr lang="en-US" dirty="0"/>
          </a:p>
          <a:p>
            <a:r>
              <a:rPr lang="en-US" dirty="0" err="1"/>
              <a:t>Xinning</a:t>
            </a:r>
            <a:r>
              <a:rPr lang="en-US" dirty="0"/>
              <a:t> Zhang: </a:t>
            </a:r>
            <a:r>
              <a:rPr lang="en-US" dirty="0" smtClean="0"/>
              <a:t>“</a:t>
            </a:r>
            <a:r>
              <a:rPr lang="en-US" dirty="0" err="1" smtClean="0"/>
              <a:t>Nitrogenase</a:t>
            </a:r>
            <a:r>
              <a:rPr lang="en-US" dirty="0" smtClean="0"/>
              <a:t> </a:t>
            </a:r>
            <a:r>
              <a:rPr lang="en-US" dirty="0"/>
              <a:t>activity in the environment and </a:t>
            </a:r>
            <a:r>
              <a:rPr lang="en-US" dirty="0" smtClean="0"/>
              <a:t>nitrogen </a:t>
            </a:r>
            <a:r>
              <a:rPr lang="en-US" dirty="0"/>
              <a:t>cycling” </a:t>
            </a:r>
          </a:p>
          <a:p>
            <a:r>
              <a:rPr lang="en-US" dirty="0"/>
              <a:t>Johanna Goldman: "Biological CO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 smtClean="0"/>
              <a:t>fixation </a:t>
            </a:r>
            <a:r>
              <a:rPr lang="en-US" dirty="0"/>
              <a:t>in </a:t>
            </a:r>
            <a:r>
              <a:rPr lang="en-US" dirty="0" smtClean="0"/>
              <a:t>polar </a:t>
            </a:r>
            <a:r>
              <a:rPr lang="en-US" dirty="0"/>
              <a:t>o</a:t>
            </a:r>
            <a:r>
              <a:rPr lang="en-US" dirty="0" smtClean="0"/>
              <a:t>ceans</a:t>
            </a:r>
            <a:r>
              <a:rPr lang="en-US" dirty="0"/>
              <a:t>” </a:t>
            </a:r>
          </a:p>
          <a:p>
            <a:r>
              <a:rPr lang="en-US" dirty="0"/>
              <a:t>Paul Gauthier: “Shedding light on </a:t>
            </a:r>
            <a:r>
              <a:rPr lang="en-US" dirty="0" smtClean="0"/>
              <a:t>leaf </a:t>
            </a:r>
            <a:r>
              <a:rPr lang="en-US" dirty="0"/>
              <a:t>r</a:t>
            </a:r>
            <a:r>
              <a:rPr lang="en-US" dirty="0" smtClean="0"/>
              <a:t>espiration </a:t>
            </a:r>
            <a:r>
              <a:rPr lang="en-US" dirty="0"/>
              <a:t>of arctic birch trees”</a:t>
            </a:r>
          </a:p>
          <a:p>
            <a:endParaRPr lang="en-US" sz="800" dirty="0" smtClean="0"/>
          </a:p>
          <a:p>
            <a:r>
              <a:rPr lang="en-US" dirty="0" smtClean="0"/>
              <a:t>Carolina </a:t>
            </a:r>
            <a:r>
              <a:rPr lang="en-US" dirty="0" err="1"/>
              <a:t>Dufour</a:t>
            </a:r>
            <a:r>
              <a:rPr lang="en-US" dirty="0"/>
              <a:t>: </a:t>
            </a:r>
            <a:r>
              <a:rPr lang="en-US" dirty="0" smtClean="0"/>
              <a:t>“The </a:t>
            </a:r>
            <a:r>
              <a:rPr lang="en-US" dirty="0"/>
              <a:t>uptake of anthropogenic CO</a:t>
            </a:r>
            <a:r>
              <a:rPr lang="en-US" baseline="-25000" dirty="0"/>
              <a:t>2</a:t>
            </a:r>
            <a:r>
              <a:rPr lang="en-US" dirty="0"/>
              <a:t> by the Southern Ocean” </a:t>
            </a:r>
          </a:p>
          <a:p>
            <a:r>
              <a:rPr lang="en-US" dirty="0"/>
              <a:t>Ivy Frenger: </a:t>
            </a:r>
            <a:r>
              <a:rPr lang="en-US" dirty="0" smtClean="0"/>
              <a:t>"</a:t>
            </a:r>
            <a:r>
              <a:rPr lang="en-US" dirty="0"/>
              <a:t>Processes affecting anthropogenic carbon in the Southern Ocean."</a:t>
            </a:r>
          </a:p>
          <a:p>
            <a:r>
              <a:rPr lang="en-US" dirty="0"/>
              <a:t>Alison Gray: </a:t>
            </a:r>
            <a:r>
              <a:rPr lang="en-US" dirty="0" smtClean="0"/>
              <a:t>"</a:t>
            </a:r>
            <a:r>
              <a:rPr lang="en-US" dirty="0"/>
              <a:t>Observations of the carbon cycle in the Southern Ocean from autonomous profiling floats</a:t>
            </a:r>
            <a:r>
              <a:rPr lang="en-US" dirty="0" smtClean="0"/>
              <a:t>"</a:t>
            </a:r>
            <a:endParaRPr lang="en-US" dirty="0"/>
          </a:p>
          <a:p>
            <a:endParaRPr lang="en-US" sz="800" b="1" dirty="0" smtClean="0"/>
          </a:p>
          <a:p>
            <a:r>
              <a:rPr lang="en-US" b="1" dirty="0" smtClean="0"/>
              <a:t>Technology </a:t>
            </a:r>
            <a:r>
              <a:rPr lang="en-US" b="1" dirty="0"/>
              <a:t>Group:</a:t>
            </a:r>
            <a:endParaRPr lang="en-US" dirty="0"/>
          </a:p>
          <a:p>
            <a:r>
              <a:rPr lang="en-US" altLang="en-US" dirty="0" smtClean="0"/>
              <a:t>Bob </a:t>
            </a:r>
            <a:r>
              <a:rPr lang="en-US" altLang="en-US" dirty="0"/>
              <a:t>Williams: “</a:t>
            </a:r>
            <a:r>
              <a:rPr lang="en-US" dirty="0"/>
              <a:t>The strategic importance of a </a:t>
            </a:r>
            <a:r>
              <a:rPr lang="en-US" dirty="0" err="1"/>
              <a:t>BioNG</a:t>
            </a:r>
            <a:r>
              <a:rPr lang="en-US" dirty="0"/>
              <a:t>/CCS-Marcellus </a:t>
            </a:r>
            <a:r>
              <a:rPr lang="en-US" dirty="0" smtClean="0"/>
              <a:t>market”</a:t>
            </a:r>
            <a:endParaRPr lang="en-US" altLang="en-US" dirty="0"/>
          </a:p>
          <a:p>
            <a:r>
              <a:rPr lang="en-US" altLang="en-US" dirty="0"/>
              <a:t>Ryan Edwards: </a:t>
            </a:r>
            <a:r>
              <a:rPr lang="en-US" altLang="en-US" dirty="0" smtClean="0"/>
              <a:t>“</a:t>
            </a:r>
            <a:r>
              <a:rPr lang="en-US" dirty="0" smtClean="0"/>
              <a:t>CO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 err="1"/>
              <a:t>injectivity</a:t>
            </a:r>
            <a:r>
              <a:rPr lang="en-US" dirty="0"/>
              <a:t> and storage </a:t>
            </a:r>
            <a:r>
              <a:rPr lang="en-US" dirty="0" smtClean="0"/>
              <a:t>for sequestration </a:t>
            </a:r>
            <a:r>
              <a:rPr lang="en-US" dirty="0"/>
              <a:t>in shale gas wells”</a:t>
            </a:r>
          </a:p>
          <a:p>
            <a:r>
              <a:rPr lang="en-US" altLang="en-US" dirty="0"/>
              <a:t>Anna Hailey: </a:t>
            </a:r>
            <a:r>
              <a:rPr lang="en-US" altLang="en-US" dirty="0" smtClean="0"/>
              <a:t>“Clean fuels at small scale from </a:t>
            </a:r>
            <a:r>
              <a:rPr lang="en-US" dirty="0" smtClean="0"/>
              <a:t>biomass </a:t>
            </a:r>
            <a:r>
              <a:rPr lang="en-US" dirty="0"/>
              <a:t>and natural </a:t>
            </a:r>
            <a:r>
              <a:rPr lang="en-US" dirty="0" smtClean="0"/>
              <a:t>gas”</a:t>
            </a:r>
            <a:endParaRPr lang="en-US" altLang="en-US" dirty="0"/>
          </a:p>
          <a:p>
            <a:endParaRPr lang="en-US" sz="800" dirty="0" smtClean="0"/>
          </a:p>
          <a:p>
            <a:r>
              <a:rPr lang="en-US" dirty="0"/>
              <a:t>Amir Haji Akbari: “Computational studies of ice nucleation in the atmosphere”</a:t>
            </a:r>
          </a:p>
          <a:p>
            <a:r>
              <a:rPr lang="en-US" dirty="0" smtClean="0"/>
              <a:t>Zhong </a:t>
            </a:r>
            <a:r>
              <a:rPr lang="en-US" dirty="0"/>
              <a:t>Zheng: “Reduced-order models for energy and environmental problems”</a:t>
            </a:r>
          </a:p>
          <a:p>
            <a:r>
              <a:rPr lang="en-US" dirty="0"/>
              <a:t>Yao Lai: “Fluid-driven fracture of </a:t>
            </a:r>
            <a:r>
              <a:rPr lang="en-US" dirty="0" smtClean="0"/>
              <a:t>the elastic </a:t>
            </a:r>
            <a:r>
              <a:rPr lang="en-US" dirty="0"/>
              <a:t>matrix followed by backflow”</a:t>
            </a:r>
          </a:p>
          <a:p>
            <a:r>
              <a:rPr lang="en-US" dirty="0"/>
              <a:t>Minnie Liu: “Mechanical </a:t>
            </a:r>
            <a:r>
              <a:rPr lang="en-US" dirty="0" smtClean="0"/>
              <a:t>probes of states </a:t>
            </a:r>
            <a:r>
              <a:rPr lang="en-US" dirty="0"/>
              <a:t>of health and </a:t>
            </a:r>
            <a:r>
              <a:rPr lang="en-US" dirty="0" smtClean="0"/>
              <a:t>charge </a:t>
            </a:r>
            <a:r>
              <a:rPr lang="en-US" dirty="0"/>
              <a:t>in Li-ion batteries”</a:t>
            </a:r>
          </a:p>
          <a:p>
            <a:r>
              <a:rPr lang="en-US" sz="800" b="1" dirty="0"/>
              <a:t> </a:t>
            </a:r>
            <a:endParaRPr lang="en-US" sz="800" dirty="0"/>
          </a:p>
          <a:p>
            <a:r>
              <a:rPr lang="en-US" b="1" dirty="0"/>
              <a:t>Integration and Outreach Group:</a:t>
            </a:r>
            <a:endParaRPr lang="en-US" dirty="0"/>
          </a:p>
          <a:p>
            <a:r>
              <a:rPr lang="en-US" dirty="0"/>
              <a:t>Phillip Hannam: “Competing </a:t>
            </a:r>
            <a:r>
              <a:rPr lang="en-US" dirty="0" smtClean="0"/>
              <a:t>energy regimes: China and India’s </a:t>
            </a:r>
            <a:r>
              <a:rPr lang="en-US" dirty="0"/>
              <a:t>coal power sector” </a:t>
            </a:r>
          </a:p>
        </p:txBody>
      </p:sp>
    </p:spTree>
    <p:extLst>
      <p:ext uri="{BB962C8B-B14F-4D97-AF65-F5344CB8AC3E}">
        <p14:creationId xmlns:p14="http://schemas.microsoft.com/office/powerpoint/2010/main" val="364167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Capturing the meeting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1676400"/>
            <a:ext cx="746760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On the </a:t>
            </a:r>
            <a:r>
              <a:rPr lang="en-US" sz="2400" dirty="0"/>
              <a:t>CMI </a:t>
            </a:r>
            <a:r>
              <a:rPr lang="en-US" sz="2400" dirty="0" smtClean="0"/>
              <a:t>website, </a:t>
            </a:r>
            <a:r>
              <a:rPr lang="en-US" sz="2400" dirty="0">
                <a:hlinkClick r:id="rId2"/>
              </a:rPr>
              <a:t>http://cmi.princeton.edu</a:t>
            </a:r>
            <a:r>
              <a:rPr lang="en-US" sz="2400" dirty="0" smtClean="0">
                <a:hlinkClick r:id="rId2"/>
              </a:rPr>
              <a:t>/</a:t>
            </a:r>
            <a:r>
              <a:rPr lang="en-US" sz="2400" dirty="0" smtClean="0"/>
              <a:t>:</a:t>
            </a:r>
          </a:p>
          <a:p>
            <a:endParaRPr lang="en-US" sz="1400" dirty="0" smtClean="0"/>
          </a:p>
          <a:p>
            <a:pPr lvl="1"/>
            <a:r>
              <a:rPr lang="en-US" sz="2400" dirty="0" smtClean="0"/>
              <a:t>Slides of all (or nearly all) presentations, perhaps some of the talks accessible only with a password.</a:t>
            </a:r>
          </a:p>
          <a:p>
            <a:pPr lvl="1"/>
            <a:endParaRPr lang="en-US" sz="1200" dirty="0" smtClean="0"/>
          </a:p>
          <a:p>
            <a:pPr lvl="1"/>
            <a:r>
              <a:rPr lang="en-US" sz="2400" dirty="0" smtClean="0"/>
              <a:t>Notes from each session, summarizing the papers and discussion, prepared by grad students (two to a session). No attribution without specific permission.</a:t>
            </a:r>
          </a:p>
          <a:p>
            <a:pPr lvl="1"/>
            <a:endParaRPr lang="en-US" sz="2400" dirty="0" smtClean="0"/>
          </a:p>
          <a:p>
            <a:r>
              <a:rPr lang="en-US" sz="2400" dirty="0" smtClean="0"/>
              <a:t>Group photo just before lunch today.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28960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60438"/>
          </a:xfrm>
        </p:spPr>
        <p:txBody>
          <a:bodyPr>
            <a:normAutofit/>
          </a:bodyPr>
          <a:lstStyle/>
          <a:p>
            <a:r>
              <a:rPr lang="en-US" dirty="0" smtClean="0"/>
              <a:t>Our Annual Report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76800" y="1981200"/>
            <a:ext cx="38862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Relative to previous annual reports:</a:t>
            </a:r>
          </a:p>
          <a:p>
            <a:r>
              <a:rPr lang="en-US" sz="1200" b="1" dirty="0" smtClean="0"/>
              <a:t> </a:t>
            </a:r>
          </a:p>
          <a:p>
            <a:r>
              <a:rPr lang="en-US" sz="2400" b="1" i="1" dirty="0" smtClean="0"/>
              <a:t>Changed</a:t>
            </a:r>
            <a:r>
              <a:rPr lang="en-US" sz="2400" b="1" dirty="0" smtClean="0"/>
              <a:t>: A single “highlight” (rarely, two) from each investigator. </a:t>
            </a:r>
          </a:p>
          <a:p>
            <a:endParaRPr lang="en-US" sz="1200" b="1" dirty="0"/>
          </a:p>
          <a:p>
            <a:r>
              <a:rPr lang="en-US" sz="2400" b="1" i="1" dirty="0" smtClean="0"/>
              <a:t>Retained</a:t>
            </a:r>
            <a:r>
              <a:rPr lang="en-US" sz="2400" b="1" dirty="0" smtClean="0"/>
              <a:t>: A comprehensive record of publications.</a:t>
            </a:r>
            <a:endParaRPr lang="en-US" sz="2400" dirty="0" smtClean="0"/>
          </a:p>
          <a:p>
            <a:endParaRPr lang="en-US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747" y="1143001"/>
            <a:ext cx="4251453" cy="5486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585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842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Research Update this morning (5 talks)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295400"/>
            <a:ext cx="81534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Steve </a:t>
            </a:r>
            <a:r>
              <a:rPr lang="en-US" sz="2400" dirty="0"/>
              <a:t>Pacala, </a:t>
            </a:r>
            <a:r>
              <a:rPr lang="en-US" sz="2400" dirty="0" smtClean="0"/>
              <a:t>“CMI Science: The </a:t>
            </a:r>
            <a:r>
              <a:rPr lang="en-US" sz="2400" dirty="0"/>
              <a:t>Land Sink, Extreme Events</a:t>
            </a:r>
            <a:r>
              <a:rPr lang="en-US" sz="2400" dirty="0" smtClean="0"/>
              <a:t>”</a:t>
            </a:r>
            <a:endParaRPr lang="en-US" sz="2400" dirty="0"/>
          </a:p>
          <a:p>
            <a:r>
              <a:rPr lang="en-US" sz="1200" dirty="0" smtClean="0"/>
              <a:t>   </a:t>
            </a:r>
          </a:p>
          <a:p>
            <a:r>
              <a:rPr lang="en-US" sz="2400" dirty="0"/>
              <a:t>Jorge Sarmiento, “Southern Ocean”</a:t>
            </a:r>
          </a:p>
          <a:p>
            <a:endParaRPr lang="en-US" sz="1200" dirty="0"/>
          </a:p>
          <a:p>
            <a:r>
              <a:rPr lang="en-US" sz="2400" i="1" dirty="0" smtClean="0"/>
              <a:t>Discussion</a:t>
            </a:r>
            <a:endParaRPr lang="en-US" sz="2400" i="1" dirty="0"/>
          </a:p>
          <a:p>
            <a:r>
              <a:rPr lang="en-US" sz="1200" i="1" dirty="0"/>
              <a:t> </a:t>
            </a:r>
            <a:endParaRPr lang="en-US" sz="1200" dirty="0"/>
          </a:p>
          <a:p>
            <a:r>
              <a:rPr lang="en-US" sz="2400" i="1" dirty="0"/>
              <a:t>BREAK (10:30-11:00 a.m.)</a:t>
            </a:r>
            <a:endParaRPr lang="en-US" sz="2400" dirty="0"/>
          </a:p>
          <a:p>
            <a:r>
              <a:rPr lang="en-US" sz="1200" dirty="0"/>
              <a:t> </a:t>
            </a:r>
          </a:p>
          <a:p>
            <a:r>
              <a:rPr lang="en-US" sz="2400" dirty="0" smtClean="0"/>
              <a:t>François </a:t>
            </a:r>
            <a:r>
              <a:rPr lang="en-US" sz="2400" dirty="0"/>
              <a:t>Morel, “Ocean </a:t>
            </a:r>
            <a:r>
              <a:rPr lang="en-US" sz="2400" dirty="0" smtClean="0"/>
              <a:t>Acidification</a:t>
            </a:r>
            <a:endParaRPr lang="en-US" sz="2400" dirty="0"/>
          </a:p>
          <a:p>
            <a:r>
              <a:rPr lang="en-US" sz="1200" i="1" dirty="0" smtClean="0"/>
              <a:t> </a:t>
            </a:r>
            <a:endParaRPr lang="en-US" sz="2400" i="1" dirty="0" smtClean="0"/>
          </a:p>
          <a:p>
            <a:r>
              <a:rPr lang="en-US" sz="2400" dirty="0"/>
              <a:t>Thomas Delworth,, GFDL &amp; Princeton, “A Link Between the Hiatus in Global Warming and North American Drought”</a:t>
            </a:r>
          </a:p>
          <a:p>
            <a:endParaRPr lang="en-US" sz="1200" dirty="0"/>
          </a:p>
          <a:p>
            <a:r>
              <a:rPr lang="en-US" sz="2400" dirty="0" smtClean="0"/>
              <a:t>Robert </a:t>
            </a:r>
            <a:r>
              <a:rPr lang="en-US" sz="2400" dirty="0"/>
              <a:t>Socolow, “Low-Carbon Technology; Carbon Budgets and Committed Emissions”</a:t>
            </a:r>
          </a:p>
          <a:p>
            <a:endParaRPr lang="en-US" sz="1200" dirty="0"/>
          </a:p>
          <a:p>
            <a:r>
              <a:rPr lang="en-US" sz="2400" i="1" dirty="0" smtClean="0"/>
              <a:t>Discussion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2674548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>
            <a:spLocks noChangeArrowheads="1"/>
          </p:cNvSpPr>
          <p:nvPr/>
        </p:nvSpPr>
        <p:spPr bwMode="auto">
          <a:xfrm>
            <a:off x="3390900" y="1066800"/>
            <a:ext cx="2362200" cy="1219200"/>
          </a:xfrm>
          <a:prstGeom prst="roundRect">
            <a:avLst>
              <a:gd name="adj" fmla="val 16667"/>
            </a:avLst>
          </a:prstGeom>
          <a:solidFill>
            <a:srgbClr val="A6C488">
              <a:alpha val="43137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000" b="1" dirty="0">
                <a:latin typeface="+mn-lt"/>
                <a:ea typeface="+mn-ea"/>
                <a:cs typeface="+mn-cs"/>
              </a:rPr>
              <a:t>Co-Directors</a:t>
            </a:r>
            <a:r>
              <a:rPr lang="en-US" sz="2000" dirty="0">
                <a:latin typeface="+mn-lt"/>
                <a:ea typeface="+mn-ea"/>
                <a:cs typeface="+mn-cs"/>
              </a:rPr>
              <a:t>: </a:t>
            </a:r>
          </a:p>
          <a:p>
            <a:pPr algn="ctr">
              <a:defRPr/>
            </a:pPr>
            <a:r>
              <a:rPr lang="en-US" sz="2000" dirty="0">
                <a:latin typeface="+mn-lt"/>
                <a:ea typeface="+mn-ea"/>
                <a:cs typeface="+mn-cs"/>
              </a:rPr>
              <a:t>S. </a:t>
            </a:r>
            <a:r>
              <a:rPr lang="en-US" sz="2000" dirty="0" err="1">
                <a:latin typeface="+mn-lt"/>
                <a:ea typeface="+mn-ea"/>
                <a:cs typeface="+mn-cs"/>
              </a:rPr>
              <a:t>Pacala</a:t>
            </a:r>
            <a:endParaRPr lang="en-US" sz="2000" dirty="0">
              <a:latin typeface="+mn-lt"/>
              <a:ea typeface="+mn-ea"/>
              <a:cs typeface="+mn-cs"/>
            </a:endParaRPr>
          </a:p>
          <a:p>
            <a:pPr algn="ctr">
              <a:defRPr/>
            </a:pPr>
            <a:r>
              <a:rPr lang="en-US" sz="2000" dirty="0">
                <a:latin typeface="+mn-lt"/>
                <a:ea typeface="+mn-ea"/>
                <a:cs typeface="+mn-cs"/>
              </a:rPr>
              <a:t>R. </a:t>
            </a:r>
            <a:r>
              <a:rPr lang="en-US" sz="2000" dirty="0" err="1">
                <a:latin typeface="+mn-lt"/>
                <a:ea typeface="+mn-ea"/>
                <a:cs typeface="+mn-cs"/>
              </a:rPr>
              <a:t>Socolow</a:t>
            </a:r>
            <a:endParaRPr lang="en-US" sz="2000" dirty="0">
              <a:latin typeface="+mn-lt"/>
              <a:ea typeface="+mn-ea"/>
              <a:cs typeface="+mn-cs"/>
            </a:endParaRPr>
          </a:p>
        </p:txBody>
      </p:sp>
      <p:sp>
        <p:nvSpPr>
          <p:cNvPr id="3" name="Rounded Rectangle 2"/>
          <p:cNvSpPr>
            <a:spLocks noChangeArrowheads="1"/>
          </p:cNvSpPr>
          <p:nvPr/>
        </p:nvSpPr>
        <p:spPr bwMode="auto">
          <a:xfrm>
            <a:off x="6629400" y="1066800"/>
            <a:ext cx="1752600" cy="1219200"/>
          </a:xfrm>
          <a:prstGeom prst="roundRect">
            <a:avLst>
              <a:gd name="adj" fmla="val 16667"/>
            </a:avLst>
          </a:prstGeom>
          <a:solidFill>
            <a:srgbClr val="A6C488">
              <a:alpha val="43137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000" b="1" dirty="0" smtClean="0">
                <a:latin typeface="+mn-lt"/>
                <a:ea typeface="+mn-ea"/>
                <a:cs typeface="+mn-cs"/>
              </a:rPr>
              <a:t>BP</a:t>
            </a:r>
            <a:r>
              <a:rPr lang="en-US" sz="2000" dirty="0">
                <a:latin typeface="+mn-lt"/>
                <a:ea typeface="+mn-ea"/>
                <a:cs typeface="+mn-cs"/>
              </a:rPr>
              <a:t>: </a:t>
            </a:r>
            <a:endParaRPr lang="en-US" sz="2000" dirty="0" smtClean="0">
              <a:latin typeface="+mn-lt"/>
              <a:ea typeface="+mn-ea"/>
              <a:cs typeface="+mn-cs"/>
            </a:endParaRPr>
          </a:p>
          <a:p>
            <a:pPr algn="ctr">
              <a:defRPr/>
            </a:pPr>
            <a:r>
              <a:rPr lang="en-US" dirty="0" smtClean="0"/>
              <a:t>F. </a:t>
            </a:r>
            <a:r>
              <a:rPr lang="en-US" dirty="0" err="1" smtClean="0"/>
              <a:t>Bayon</a:t>
            </a:r>
            <a:endParaRPr lang="en-US" dirty="0" smtClean="0"/>
          </a:p>
          <a:p>
            <a:pPr algn="ctr">
              <a:defRPr/>
            </a:pPr>
            <a:r>
              <a:rPr lang="en-US" dirty="0" smtClean="0"/>
              <a:t>G</a:t>
            </a:r>
            <a:r>
              <a:rPr lang="en-US" dirty="0"/>
              <a:t>. </a:t>
            </a:r>
            <a:r>
              <a:rPr lang="en-US" dirty="0" smtClean="0"/>
              <a:t>Hill</a:t>
            </a:r>
          </a:p>
        </p:txBody>
      </p:sp>
      <p:sp>
        <p:nvSpPr>
          <p:cNvPr id="5" name="Rounded Rectangle 4"/>
          <p:cNvSpPr>
            <a:spLocks noChangeArrowheads="1"/>
          </p:cNvSpPr>
          <p:nvPr/>
        </p:nvSpPr>
        <p:spPr bwMode="auto">
          <a:xfrm>
            <a:off x="4572000" y="3276600"/>
            <a:ext cx="4419600" cy="2362200"/>
          </a:xfrm>
          <a:prstGeom prst="roundRect">
            <a:avLst>
              <a:gd name="adj" fmla="val 16667"/>
            </a:avLst>
          </a:prstGeom>
          <a:solidFill>
            <a:srgbClr val="A6C488">
              <a:alpha val="43137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r>
              <a:rPr lang="en-US" sz="2000" b="1" dirty="0" smtClean="0">
                <a:latin typeface="+mn-lt"/>
                <a:ea typeface="+mn-ea"/>
                <a:cs typeface="+mn-cs"/>
              </a:rPr>
              <a:t>Advisory Council</a:t>
            </a:r>
            <a:r>
              <a:rPr lang="en-US" sz="2000" dirty="0" smtClean="0">
                <a:latin typeface="+mn-lt"/>
                <a:ea typeface="+mn-ea"/>
                <a:cs typeface="+mn-cs"/>
              </a:rPr>
              <a:t>:</a:t>
            </a:r>
          </a:p>
          <a:p>
            <a:pPr>
              <a:defRPr/>
            </a:pPr>
            <a:r>
              <a:rPr lang="en-US" dirty="0" smtClean="0"/>
              <a:t>S. Benson, Stanford</a:t>
            </a:r>
          </a:p>
          <a:p>
            <a:pPr>
              <a:defRPr/>
            </a:pPr>
            <a:r>
              <a:rPr lang="en-US" dirty="0" smtClean="0">
                <a:latin typeface="+mn-lt"/>
                <a:ea typeface="+mn-ea"/>
                <a:cs typeface="+mn-cs"/>
              </a:rPr>
              <a:t>D. Burtraw, Resources for the Future</a:t>
            </a:r>
          </a:p>
          <a:p>
            <a:pPr>
              <a:defRPr/>
            </a:pPr>
            <a:r>
              <a:rPr lang="en-US" dirty="0" smtClean="0">
                <a:latin typeface="+mn-lt"/>
                <a:ea typeface="+mn-ea"/>
                <a:cs typeface="+mn-cs"/>
              </a:rPr>
              <a:t>D. Hawkins, Natural Resources Defense     	Council</a:t>
            </a:r>
          </a:p>
          <a:p>
            <a:pPr>
              <a:defRPr/>
            </a:pPr>
            <a:r>
              <a:rPr lang="en-US" dirty="0" smtClean="0">
                <a:latin typeface="+mn-lt"/>
                <a:ea typeface="+mn-ea"/>
                <a:cs typeface="+mn-cs"/>
              </a:rPr>
              <a:t>M. Levi, Council on Foreign Relations</a:t>
            </a:r>
          </a:p>
          <a:p>
            <a:pPr>
              <a:defRPr/>
            </a:pPr>
            <a:r>
              <a:rPr lang="en-US" dirty="0" smtClean="0"/>
              <a:t>D. Schrag, Harvard</a:t>
            </a: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6" name="Rounded Rectangle 5"/>
          <p:cNvSpPr>
            <a:spLocks noChangeArrowheads="1"/>
          </p:cNvSpPr>
          <p:nvPr/>
        </p:nvSpPr>
        <p:spPr bwMode="auto">
          <a:xfrm>
            <a:off x="685800" y="3352800"/>
            <a:ext cx="3200400" cy="2667000"/>
          </a:xfrm>
          <a:prstGeom prst="roundRect">
            <a:avLst>
              <a:gd name="adj" fmla="val 16667"/>
            </a:avLst>
          </a:prstGeom>
          <a:solidFill>
            <a:srgbClr val="A6C488">
              <a:alpha val="43137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r>
              <a:rPr lang="en-US" sz="2000" b="1" dirty="0" smtClean="0">
                <a:latin typeface="+mn-lt"/>
              </a:rPr>
              <a:t>Collaborators (partial list):</a:t>
            </a:r>
          </a:p>
          <a:p>
            <a:pPr>
              <a:defRPr/>
            </a:pPr>
            <a:r>
              <a:rPr lang="en-US" dirty="0" smtClean="0">
                <a:latin typeface="+mn-lt"/>
              </a:rPr>
              <a:t>GFDL, Princeton NJ</a:t>
            </a:r>
          </a:p>
          <a:p>
            <a:pPr>
              <a:defRPr/>
            </a:pPr>
            <a:r>
              <a:rPr lang="en-US" dirty="0" smtClean="0">
                <a:latin typeface="+mn-lt"/>
              </a:rPr>
              <a:t>Tsinghua University</a:t>
            </a:r>
          </a:p>
          <a:p>
            <a:pPr>
              <a:defRPr/>
            </a:pPr>
            <a:r>
              <a:rPr lang="en-US" dirty="0" err="1" smtClean="0">
                <a:latin typeface="+mn-lt"/>
              </a:rPr>
              <a:t>Politecnico</a:t>
            </a:r>
            <a:r>
              <a:rPr lang="en-US" dirty="0" smtClean="0">
                <a:latin typeface="+mn-lt"/>
              </a:rPr>
              <a:t> di Milano</a:t>
            </a:r>
          </a:p>
          <a:p>
            <a:pPr>
              <a:defRPr/>
            </a:pPr>
            <a:r>
              <a:rPr lang="en-US" dirty="0" smtClean="0">
                <a:latin typeface="+mn-lt"/>
              </a:rPr>
              <a:t>University of Bergen</a:t>
            </a:r>
          </a:p>
          <a:p>
            <a:pPr>
              <a:defRPr/>
            </a:pPr>
            <a:r>
              <a:rPr lang="en-US" dirty="0" smtClean="0">
                <a:latin typeface="+mn-lt"/>
              </a:rPr>
              <a:t>Climate Central, Princeton NJ</a:t>
            </a:r>
            <a:endParaRPr lang="en-US" dirty="0">
              <a:latin typeface="+mn-lt"/>
            </a:endParaRPr>
          </a:p>
        </p:txBody>
      </p:sp>
      <p:sp>
        <p:nvSpPr>
          <p:cNvPr id="7" name="Rounded Rectangle 6"/>
          <p:cNvSpPr>
            <a:spLocks noChangeArrowheads="1"/>
          </p:cNvSpPr>
          <p:nvPr/>
        </p:nvSpPr>
        <p:spPr bwMode="auto">
          <a:xfrm>
            <a:off x="609600" y="1143000"/>
            <a:ext cx="2209800" cy="1905000"/>
          </a:xfrm>
          <a:prstGeom prst="roundRect">
            <a:avLst>
              <a:gd name="adj" fmla="val 16667"/>
            </a:avLst>
          </a:prstGeom>
          <a:solidFill>
            <a:srgbClr val="A6C488">
              <a:alpha val="43137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r>
              <a:rPr lang="en-US" sz="2000" b="1" dirty="0">
                <a:latin typeface="+mn-lt"/>
                <a:ea typeface="+mn-ea"/>
                <a:cs typeface="+mn-cs"/>
              </a:rPr>
              <a:t>Research Groups</a:t>
            </a:r>
            <a:r>
              <a:rPr lang="en-US" sz="2000" dirty="0">
                <a:latin typeface="+mn-lt"/>
                <a:ea typeface="+mn-ea"/>
                <a:cs typeface="+mn-cs"/>
              </a:rPr>
              <a:t>:</a:t>
            </a:r>
          </a:p>
          <a:p>
            <a:pPr>
              <a:defRPr/>
            </a:pPr>
            <a:r>
              <a:rPr lang="en-US" sz="2000" dirty="0">
                <a:latin typeface="+mn-lt"/>
                <a:ea typeface="+mn-ea"/>
                <a:cs typeface="+mn-cs"/>
              </a:rPr>
              <a:t>Science</a:t>
            </a:r>
          </a:p>
          <a:p>
            <a:pPr>
              <a:defRPr/>
            </a:pPr>
            <a:r>
              <a:rPr lang="en-US" sz="2000" dirty="0" smtClean="0">
                <a:latin typeface="+mn-lt"/>
                <a:ea typeface="+mn-ea"/>
                <a:cs typeface="+mn-cs"/>
              </a:rPr>
              <a:t>Technology</a:t>
            </a:r>
          </a:p>
          <a:p>
            <a:pPr>
              <a:defRPr/>
            </a:pPr>
            <a:r>
              <a:rPr lang="en-US" sz="2000" dirty="0" smtClean="0">
                <a:latin typeface="+mn-lt"/>
                <a:ea typeface="+mn-ea"/>
                <a:cs typeface="+mn-cs"/>
              </a:rPr>
              <a:t>Integration</a:t>
            </a:r>
          </a:p>
        </p:txBody>
      </p:sp>
      <p:cxnSp>
        <p:nvCxnSpPr>
          <p:cNvPr id="10" name="Straight Arrow Connector 9"/>
          <p:cNvCxnSpPr>
            <a:cxnSpLocks noChangeShapeType="1"/>
          </p:cNvCxnSpPr>
          <p:nvPr/>
        </p:nvCxnSpPr>
        <p:spPr bwMode="auto">
          <a:xfrm>
            <a:off x="5562600" y="1524000"/>
            <a:ext cx="1219198" cy="4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 type="arrow" w="med" len="med"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2" name="Straight Arrow Connector 11"/>
          <p:cNvCxnSpPr>
            <a:cxnSpLocks noChangeShapeType="1"/>
          </p:cNvCxnSpPr>
          <p:nvPr/>
        </p:nvCxnSpPr>
        <p:spPr bwMode="auto">
          <a:xfrm rot="16200000" flipH="1">
            <a:off x="5067300" y="2400301"/>
            <a:ext cx="1524000" cy="6858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 type="arrow" w="med" len="med"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3" name="Straight Arrow Connector 12"/>
          <p:cNvCxnSpPr>
            <a:cxnSpLocks noChangeShapeType="1"/>
          </p:cNvCxnSpPr>
          <p:nvPr/>
        </p:nvCxnSpPr>
        <p:spPr bwMode="auto">
          <a:xfrm flipV="1">
            <a:off x="2667000" y="1676400"/>
            <a:ext cx="914400" cy="3810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 type="arrow" w="med" len="med"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4" name="Straight Arrow Connector 13"/>
          <p:cNvCxnSpPr>
            <a:cxnSpLocks noChangeShapeType="1"/>
          </p:cNvCxnSpPr>
          <p:nvPr/>
        </p:nvCxnSpPr>
        <p:spPr bwMode="auto">
          <a:xfrm>
            <a:off x="1525588" y="2895600"/>
            <a:ext cx="989012" cy="6096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 type="arrow" w="med" len="med"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08038"/>
          </a:xfrm>
        </p:spPr>
        <p:txBody>
          <a:bodyPr/>
          <a:lstStyle/>
          <a:p>
            <a:r>
              <a:rPr lang="en-US" dirty="0" smtClean="0"/>
              <a:t>CMI Structure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6243935"/>
            <a:ext cx="594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CMI has now been extended through 2020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8934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60438"/>
          </a:xfrm>
        </p:spPr>
        <p:txBody>
          <a:bodyPr>
            <a:normAutofit/>
          </a:bodyPr>
          <a:lstStyle/>
          <a:p>
            <a:r>
              <a:rPr lang="en-US" sz="4000" dirty="0" smtClean="0"/>
              <a:t>History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1170087"/>
            <a:ext cx="71628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CMI </a:t>
            </a:r>
            <a:r>
              <a:rPr lang="en-US" sz="2400" dirty="0"/>
              <a:t>began in </a:t>
            </a:r>
            <a:r>
              <a:rPr lang="en-US" sz="2400" dirty="0" smtClean="0"/>
              <a:t>2000, </a:t>
            </a:r>
            <a:r>
              <a:rPr lang="en-US" sz="2400" dirty="0"/>
              <a:t>at a time when John Browne sensed that the world might pass through a discontinuity and begin to take climate change seriously. He wanted BP to develop a comfortable relationship with a </a:t>
            </a:r>
            <a:r>
              <a:rPr lang="en-US" sz="2400" dirty="0" smtClean="0"/>
              <a:t>research center </a:t>
            </a:r>
            <a:r>
              <a:rPr lang="en-US" sz="2400" dirty="0"/>
              <a:t>that would </a:t>
            </a:r>
            <a:r>
              <a:rPr lang="en-US" sz="2400" dirty="0" smtClean="0"/>
              <a:t>advance </a:t>
            </a:r>
            <a:r>
              <a:rPr lang="en-US" sz="2400" dirty="0"/>
              <a:t>climate science and </a:t>
            </a:r>
            <a:r>
              <a:rPr lang="en-US" sz="2400" dirty="0" smtClean="0"/>
              <a:t>analyze </a:t>
            </a:r>
            <a:r>
              <a:rPr lang="en-US" sz="2400" dirty="0"/>
              <a:t>low-carbon </a:t>
            </a:r>
            <a:r>
              <a:rPr lang="en-US" sz="2400" dirty="0" smtClean="0"/>
              <a:t>technology. </a:t>
            </a:r>
          </a:p>
          <a:p>
            <a:endParaRPr lang="en-US" sz="1200" dirty="0"/>
          </a:p>
          <a:p>
            <a:r>
              <a:rPr lang="en-US" sz="2400" dirty="0" smtClean="0"/>
              <a:t>The </a:t>
            </a:r>
            <a:r>
              <a:rPr lang="en-US" sz="2400" dirty="0"/>
              <a:t>following few years were indeed characterized by greatly increased interest and </a:t>
            </a:r>
            <a:r>
              <a:rPr lang="en-US" sz="2400" dirty="0" smtClean="0"/>
              <a:t>concern: </a:t>
            </a:r>
            <a:r>
              <a:rPr lang="en-US" sz="2400" dirty="0"/>
              <a:t>serious initiatives in carbon </a:t>
            </a:r>
            <a:r>
              <a:rPr lang="en-US" sz="2400" dirty="0" smtClean="0"/>
              <a:t>trading and subsidies </a:t>
            </a:r>
            <a:r>
              <a:rPr lang="en-US" sz="2400" dirty="0"/>
              <a:t>for low-carbon </a:t>
            </a:r>
            <a:r>
              <a:rPr lang="en-US" sz="2400" dirty="0" smtClean="0"/>
              <a:t>energy – including </a:t>
            </a:r>
            <a:r>
              <a:rPr lang="en-US" sz="2400" dirty="0"/>
              <a:t>CO</a:t>
            </a:r>
            <a:r>
              <a:rPr lang="en-US" sz="2400" baseline="-25000" dirty="0"/>
              <a:t>2</a:t>
            </a:r>
            <a:r>
              <a:rPr lang="en-US" sz="2400" dirty="0"/>
              <a:t> capture and storage (CCS). Princeton and BP were leaders in this effort in our respective domains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4910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58762"/>
            <a:ext cx="8534400" cy="960438"/>
          </a:xfrm>
        </p:spPr>
        <p:txBody>
          <a:bodyPr>
            <a:noAutofit/>
          </a:bodyPr>
          <a:lstStyle/>
          <a:p>
            <a:r>
              <a:rPr lang="en-US" sz="4000" dirty="0" smtClean="0"/>
              <a:t>Much has changed and is changing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239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Low-carbon </a:t>
            </a:r>
            <a:r>
              <a:rPr lang="en-US" sz="2400" dirty="0"/>
              <a:t>energy </a:t>
            </a:r>
            <a:r>
              <a:rPr lang="en-US" sz="2400" dirty="0" smtClean="0"/>
              <a:t>is arriving unevenly: </a:t>
            </a:r>
            <a:r>
              <a:rPr lang="en-US" sz="2400" dirty="0"/>
              <a:t>wind, solar, and vehicle fuel efficiency are being realized at a one-wedge pace, while hydrogen power, CCS, and nuclear power are faltering. </a:t>
            </a:r>
            <a:r>
              <a:rPr lang="en-US" sz="2400" dirty="0" smtClean="0"/>
              <a:t>Low-carbon </a:t>
            </a:r>
            <a:r>
              <a:rPr lang="en-US" sz="2400" dirty="0"/>
              <a:t>technology </a:t>
            </a:r>
            <a:r>
              <a:rPr lang="en-US" sz="2400" dirty="0" smtClean="0"/>
              <a:t>is being dramatically </a:t>
            </a:r>
            <a:r>
              <a:rPr lang="en-US" sz="2400" dirty="0"/>
              <a:t>affected by the arrival of shale gas and oil.  </a:t>
            </a:r>
            <a:endParaRPr lang="en-US" sz="2400" dirty="0" smtClean="0"/>
          </a:p>
          <a:p>
            <a:endParaRPr lang="en-US" sz="1200" dirty="0"/>
          </a:p>
          <a:p>
            <a:r>
              <a:rPr lang="en-US" sz="2400" dirty="0" smtClean="0"/>
              <a:t>Less recognized, in </a:t>
            </a:r>
            <a:r>
              <a:rPr lang="en-US" sz="2400" dirty="0"/>
              <a:t>climate </a:t>
            </a:r>
            <a:r>
              <a:rPr lang="en-US" sz="2400" dirty="0" smtClean="0"/>
              <a:t>science new modeling </a:t>
            </a:r>
            <a:r>
              <a:rPr lang="en-US" sz="2400" dirty="0"/>
              <a:t>capability </a:t>
            </a:r>
            <a:r>
              <a:rPr lang="en-US" sz="2400" dirty="0" smtClean="0"/>
              <a:t>is enabling more forceful statements about near-term effects of climate change. The international conversation, now truly global, may soon be infused with greater urgency. </a:t>
            </a:r>
          </a:p>
        </p:txBody>
      </p:sp>
    </p:spTree>
    <p:extLst>
      <p:ext uri="{BB962C8B-B14F-4D97-AF65-F5344CB8AC3E}">
        <p14:creationId xmlns:p14="http://schemas.microsoft.com/office/powerpoint/2010/main" val="87048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84238"/>
          </a:xfrm>
        </p:spPr>
        <p:txBody>
          <a:bodyPr>
            <a:normAutofit/>
          </a:bodyPr>
          <a:lstStyle/>
          <a:p>
            <a:r>
              <a:rPr lang="en-US" sz="4000" dirty="0" smtClean="0"/>
              <a:t>Keeping an eye to windward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1447800"/>
            <a:ext cx="71628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Investors in the </a:t>
            </a:r>
            <a:r>
              <a:rPr lang="en-US" sz="2400" dirty="0"/>
              <a:t>fossil energy industries, more than any other stakeholders, </a:t>
            </a:r>
            <a:r>
              <a:rPr lang="en-US" sz="2400" dirty="0" smtClean="0"/>
              <a:t>want to keep an </a:t>
            </a:r>
            <a:r>
              <a:rPr lang="en-US" sz="2400" dirty="0"/>
              <a:t>eye out to windward and </a:t>
            </a:r>
            <a:r>
              <a:rPr lang="en-US" sz="2400" dirty="0" smtClean="0"/>
              <a:t>to receive the earliest </a:t>
            </a:r>
            <a:r>
              <a:rPr lang="en-US" sz="2400" dirty="0"/>
              <a:t>possible warning of transformative knowledge than </a:t>
            </a:r>
            <a:r>
              <a:rPr lang="en-US" sz="2400" dirty="0" smtClean="0"/>
              <a:t>could </a:t>
            </a:r>
            <a:r>
              <a:rPr lang="en-US" sz="2400" dirty="0"/>
              <a:t>stimulate new policy formation</a:t>
            </a:r>
            <a:r>
              <a:rPr lang="en-US" sz="2400" dirty="0" smtClean="0"/>
              <a:t>. </a:t>
            </a:r>
          </a:p>
          <a:p>
            <a:endParaRPr lang="en-US" sz="1200" dirty="0"/>
          </a:p>
          <a:p>
            <a:r>
              <a:rPr lang="en-US" sz="2400" dirty="0" smtClean="0"/>
              <a:t>CMI is committed to sustain its capacity to develop reliable information and insights about both the climate change problem and its solutions.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9578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036638"/>
          </a:xfrm>
        </p:spPr>
        <p:txBody>
          <a:bodyPr/>
          <a:lstStyle/>
          <a:p>
            <a:r>
              <a:rPr lang="en-US" dirty="0" smtClean="0"/>
              <a:t>Risks of climate change for BP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1219200"/>
            <a:ext cx="7696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climate problem </a:t>
            </a:r>
            <a:r>
              <a:rPr lang="en-US" sz="2400" dirty="0" smtClean="0"/>
              <a:t>has </a:t>
            </a:r>
            <a:r>
              <a:rPr lang="en-US" sz="2400" dirty="0"/>
              <a:t>the potential to disrupt BP’s core business in at least three ways: </a:t>
            </a:r>
            <a:endParaRPr lang="en-US" sz="2400" dirty="0" smtClean="0"/>
          </a:p>
          <a:p>
            <a:endParaRPr lang="en-US" sz="1200" dirty="0"/>
          </a:p>
          <a:p>
            <a:pPr marL="457200" indent="-457200">
              <a:buAutoNum type="arabicPeriod"/>
            </a:pPr>
            <a:r>
              <a:rPr lang="en-US" sz="2400" dirty="0" smtClean="0"/>
              <a:t>Effective </a:t>
            </a:r>
            <a:r>
              <a:rPr lang="en-US" sz="2400" dirty="0"/>
              <a:t>climate policies can emerge that discourage fossil fuel consumption, that impose environmental performance standards on production processes, and that subsidize or otherwise promote efficiency and low carbon energy.  </a:t>
            </a:r>
          </a:p>
          <a:p>
            <a:pPr marL="457200" indent="-457200">
              <a:buAutoNum type="arabicPeriod"/>
            </a:pPr>
            <a:endParaRPr lang="en-US" sz="1200" dirty="0" smtClean="0"/>
          </a:p>
          <a:p>
            <a:pPr marL="457200" indent="-457200">
              <a:buAutoNum type="arabicPeriod"/>
            </a:pPr>
            <a:r>
              <a:rPr lang="en-US" sz="2400" dirty="0" smtClean="0"/>
              <a:t>Climate-motivated </a:t>
            </a:r>
            <a:r>
              <a:rPr lang="en-US" sz="2400" dirty="0"/>
              <a:t>research can create disruptive new energy technology.  </a:t>
            </a:r>
            <a:endParaRPr lang="en-US" sz="2400" dirty="0" smtClean="0"/>
          </a:p>
          <a:p>
            <a:pPr marL="457200" indent="-457200">
              <a:buAutoNum type="arabicPeriod"/>
            </a:pPr>
            <a:endParaRPr lang="en-US" sz="1200" dirty="0" smtClean="0"/>
          </a:p>
          <a:p>
            <a:pPr marL="457200" indent="-457200">
              <a:buAutoNum type="arabicPeriod"/>
            </a:pPr>
            <a:r>
              <a:rPr lang="en-US" sz="2400" dirty="0" smtClean="0"/>
              <a:t>The </a:t>
            </a:r>
            <a:r>
              <a:rPr lang="en-US" sz="2400" dirty="0"/>
              <a:t>consequences of climate change can directly disrupt BP’s investments in energy production infrastructure and supply chains. </a:t>
            </a:r>
          </a:p>
        </p:txBody>
      </p:sp>
    </p:spTree>
    <p:extLst>
      <p:ext uri="{BB962C8B-B14F-4D97-AF65-F5344CB8AC3E}">
        <p14:creationId xmlns:p14="http://schemas.microsoft.com/office/powerpoint/2010/main" val="195308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842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BP supports CMI to help manage risks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838200" y="1448812"/>
            <a:ext cx="7543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dirty="0" smtClean="0"/>
              <a:t>1. CMI </a:t>
            </a:r>
            <a:r>
              <a:rPr lang="en-US" sz="2400" dirty="0"/>
              <a:t>sharpens </a:t>
            </a:r>
            <a:r>
              <a:rPr lang="en-US" sz="2400" dirty="0" smtClean="0"/>
              <a:t>BP’s corporate </a:t>
            </a:r>
            <a:r>
              <a:rPr lang="en-US" sz="2400" dirty="0"/>
              <a:t>perspective on climate </a:t>
            </a:r>
            <a:r>
              <a:rPr lang="en-US" sz="2400" dirty="0" smtClean="0"/>
              <a:t>change. It </a:t>
            </a:r>
            <a:r>
              <a:rPr lang="en-US" sz="2400" dirty="0"/>
              <a:t>provides BP with strategic understanding of the potential physical, biological and human systems </a:t>
            </a:r>
            <a:r>
              <a:rPr lang="en-US" sz="2400" dirty="0" smtClean="0"/>
              <a:t>impacts. </a:t>
            </a:r>
            <a:endParaRPr lang="en-US" sz="2400" dirty="0"/>
          </a:p>
          <a:p>
            <a:r>
              <a:rPr lang="en-US" sz="1200" dirty="0"/>
              <a:t> </a:t>
            </a:r>
          </a:p>
          <a:p>
            <a:pPr lvl="0"/>
            <a:r>
              <a:rPr lang="en-US" sz="2400" dirty="0" smtClean="0"/>
              <a:t>2. BP </a:t>
            </a:r>
            <a:r>
              <a:rPr lang="en-US" sz="2400" dirty="0"/>
              <a:t>benefits when CMI disseminates sound information that supports effective public policy discussions.</a:t>
            </a:r>
          </a:p>
          <a:p>
            <a:r>
              <a:rPr lang="en-US" sz="1200" dirty="0"/>
              <a:t> </a:t>
            </a:r>
          </a:p>
          <a:p>
            <a:pPr lvl="0"/>
            <a:r>
              <a:rPr lang="en-US" sz="2400" dirty="0" smtClean="0"/>
              <a:t>3. BP leverages the much </a:t>
            </a:r>
            <a:r>
              <a:rPr lang="en-US" sz="2400" dirty="0"/>
              <a:t>larger </a:t>
            </a:r>
            <a:r>
              <a:rPr lang="en-US" sz="2400" dirty="0" smtClean="0"/>
              <a:t>research programs of the CMI investigators.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37229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84238"/>
          </a:xfrm>
        </p:spPr>
        <p:txBody>
          <a:bodyPr/>
          <a:lstStyle/>
          <a:p>
            <a:r>
              <a:rPr lang="en-US" dirty="0" smtClean="0"/>
              <a:t>Agenda and goals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6064275"/>
              </p:ext>
            </p:extLst>
          </p:nvPr>
        </p:nvGraphicFramePr>
        <p:xfrm>
          <a:off x="381000" y="1143000"/>
          <a:ext cx="8305800" cy="497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9448"/>
                <a:gridCol w="547635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Agenda item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Why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included?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TODAY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This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talk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Introduce/reintroduce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CMI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Five research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talks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Updates on the CMI program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454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Smith and Greig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CCS vision: roles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for g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overnment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and industry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Deep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dive #1: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CH</a:t>
                      </a:r>
                      <a:r>
                        <a:rPr lang="en-US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and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CO</a:t>
                      </a:r>
                      <a:r>
                        <a:rPr lang="en-US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leakage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Risk analyses: new results</a:t>
                      </a:r>
                      <a:endParaRPr lang="en-US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Ellen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Williams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Fostering 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innovation at ARPA-E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4000">
                <a:tc gridSpan="2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TOMORROW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BP Review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Report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on BP evolution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and reengagement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Advisory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committee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Independent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perspectives on CMI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Deep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dive #2: When will global emissions peak?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Global economic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modeling, views from China, U.S.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836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IPCC Fifth Assessment Report: Now history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990600"/>
            <a:ext cx="77724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IPCC’s Fifth Assessment Report is now complete: </a:t>
            </a:r>
            <a:r>
              <a:rPr lang="en-US" sz="2000" dirty="0"/>
              <a:t>f</a:t>
            </a:r>
            <a:r>
              <a:rPr lang="en-US" sz="2000" dirty="0" smtClean="0"/>
              <a:t>our reports. </a:t>
            </a:r>
            <a:r>
              <a:rPr lang="en-US" sz="2000" i="1" dirty="0" smtClean="0"/>
              <a:t>Relation to this meeting and CMI</a:t>
            </a:r>
            <a:r>
              <a:rPr lang="en-US" sz="2000" dirty="0" smtClean="0"/>
              <a:t>:</a:t>
            </a:r>
          </a:p>
          <a:p>
            <a:pPr marL="342900" indent="-342900">
              <a:buAutoNum type="arabicParenR"/>
            </a:pPr>
            <a:endParaRPr lang="en-US" sz="1000" dirty="0" smtClean="0"/>
          </a:p>
          <a:p>
            <a:pPr marL="342900" indent="-342900">
              <a:buAutoNum type="arabicParenR"/>
            </a:pPr>
            <a:r>
              <a:rPr lang="en-US" sz="2000" dirty="0"/>
              <a:t>Ottmar Edenhofer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sz="2000" i="1" dirty="0"/>
              <a:t>Working Group III Report, “Mitigation of Climate Change”  </a:t>
            </a:r>
          </a:p>
          <a:p>
            <a:pPr marL="1428750" lvl="2" indent="-514350">
              <a:buFont typeface="+mj-lt"/>
              <a:buAutoNum type="romanLcPeriod"/>
            </a:pPr>
            <a:r>
              <a:rPr lang="en-US" sz="2000" dirty="0"/>
              <a:t>Co-chair. Talk tomorrow morning</a:t>
            </a:r>
          </a:p>
          <a:p>
            <a:pPr marL="457200" indent="-457200">
              <a:buFont typeface="+mj-lt"/>
              <a:buAutoNum type="arabicParenR"/>
            </a:pPr>
            <a:endParaRPr lang="en-US" sz="1000" dirty="0"/>
          </a:p>
          <a:p>
            <a:pPr marL="342900" indent="-342900">
              <a:buAutoNum type="arabicParenR"/>
            </a:pPr>
            <a:r>
              <a:rPr lang="en-US" sz="2000" dirty="0" smtClean="0"/>
              <a:t>Michael Oppenheimer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sz="2000" i="1" dirty="0" smtClean="0"/>
              <a:t>Working Group II Report, “Impacts, Adaptation, and Vulnerabilities”</a:t>
            </a:r>
          </a:p>
          <a:p>
            <a:pPr marL="1428750" lvl="2" indent="-514350">
              <a:buFont typeface="+mj-lt"/>
              <a:buAutoNum type="romanLcPeriod"/>
            </a:pPr>
            <a:r>
              <a:rPr lang="en-US" sz="2000" dirty="0"/>
              <a:t>Convening Lead Author, </a:t>
            </a:r>
            <a:r>
              <a:rPr lang="en-US" sz="2000" dirty="0" smtClean="0"/>
              <a:t>Chapter 19: ”Emergent risks and key vulnerabilities”</a:t>
            </a:r>
            <a:endParaRPr lang="en-US" sz="2000" i="1" dirty="0"/>
          </a:p>
          <a:p>
            <a:pPr marL="1428750" lvl="2" indent="-514350">
              <a:buFont typeface="+mj-lt"/>
              <a:buAutoNum type="romanLcPeriod"/>
            </a:pPr>
            <a:r>
              <a:rPr lang="en-US" sz="2000" dirty="0" smtClean="0"/>
              <a:t>Member, writing team, Summary for Policy Makers</a:t>
            </a:r>
            <a:endParaRPr lang="en-US" sz="2000" i="1" dirty="0" smtClean="0"/>
          </a:p>
          <a:p>
            <a:pPr marL="800100" lvl="1" indent="-342900">
              <a:buAutoNum type="alphaUcPeriod"/>
            </a:pPr>
            <a:r>
              <a:rPr lang="en-US" sz="2000" i="1" dirty="0" smtClean="0"/>
              <a:t>Synthesis Report</a:t>
            </a:r>
          </a:p>
          <a:p>
            <a:pPr marL="1428750" lvl="2" indent="-514350">
              <a:buFont typeface="+mj-lt"/>
              <a:buAutoNum type="romanLcPeriod"/>
            </a:pPr>
            <a:r>
              <a:rPr lang="en-US" sz="2000" dirty="0" smtClean="0"/>
              <a:t>Member</a:t>
            </a:r>
            <a:r>
              <a:rPr lang="en-US" sz="2000" dirty="0"/>
              <a:t>, core writing </a:t>
            </a:r>
            <a:r>
              <a:rPr lang="en-US" sz="2000" dirty="0" smtClean="0"/>
              <a:t>team</a:t>
            </a:r>
          </a:p>
          <a:p>
            <a:pPr marL="1428750" lvl="2" indent="-514350">
              <a:buFont typeface="+mj-lt"/>
              <a:buAutoNum type="romanLcPeriod"/>
            </a:pPr>
            <a:endParaRPr lang="en-US" sz="1000" dirty="0"/>
          </a:p>
          <a:p>
            <a:pPr marL="457200" indent="-457200">
              <a:buFont typeface="+mj-lt"/>
              <a:buAutoNum type="arabicParenR"/>
            </a:pPr>
            <a:r>
              <a:rPr lang="en-US" sz="2000" dirty="0" smtClean="0"/>
              <a:t>GFDL: How much can the Sixth Assessment Report deviate – especially the Working Group I Report, “The Physical Science Basis”?</a:t>
            </a:r>
          </a:p>
        </p:txBody>
      </p:sp>
    </p:spTree>
    <p:extLst>
      <p:ext uri="{BB962C8B-B14F-4D97-AF65-F5344CB8AC3E}">
        <p14:creationId xmlns:p14="http://schemas.microsoft.com/office/powerpoint/2010/main" val="3913428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868</Words>
  <Application>Microsoft Office PowerPoint</Application>
  <PresentationFormat>On-screen Show (4:3)</PresentationFormat>
  <Paragraphs>147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Introduction to CMI-14:  The fourteenth annual meeting of  the Carbon Mitigation Initiative  Steve Pacala and Rob Socolow April 14, 2015</vt:lpstr>
      <vt:lpstr>CMI Structure</vt:lpstr>
      <vt:lpstr>History</vt:lpstr>
      <vt:lpstr>Much has changed and is changing</vt:lpstr>
      <vt:lpstr>Keeping an eye to windward</vt:lpstr>
      <vt:lpstr>Risks of climate change for BP</vt:lpstr>
      <vt:lpstr>BP supports CMI to help manage risks</vt:lpstr>
      <vt:lpstr>Agenda and goals</vt:lpstr>
      <vt:lpstr>IPCC Fifth Assessment Report: Now history</vt:lpstr>
      <vt:lpstr>“Best-Paper Prize,” 2014</vt:lpstr>
      <vt:lpstr>Posters</vt:lpstr>
      <vt:lpstr>Capturing the meeting</vt:lpstr>
      <vt:lpstr>Our Annual Report</vt:lpstr>
      <vt:lpstr>Research Update this morning (5 talks)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CMI-14:  The fourteenth annual meeting of  the Carbon Mitigation Initiative  Steve Pacala and Rob Socolow April 14, 2015</dc:title>
  <dc:creator>Robert H. Socolow</dc:creator>
  <cp:lastModifiedBy> Robert H. Socolow</cp:lastModifiedBy>
  <cp:revision>1</cp:revision>
  <dcterms:created xsi:type="dcterms:W3CDTF">2015-04-12T23:01:17Z</dcterms:created>
  <dcterms:modified xsi:type="dcterms:W3CDTF">2015-04-12T23:02:56Z</dcterms:modified>
</cp:coreProperties>
</file>