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8"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9"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sorterViewPr>
    <p:cViewPr>
      <p:scale>
        <a:sx n="100" d="100"/>
        <a:sy n="100" d="100"/>
      </p:scale>
      <p:origin x="0" y="26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5DB3E2-7865-4433-963B-2351F14603DD}" type="datetimeFigureOut">
              <a:rPr lang="en-US" smtClean="0"/>
              <a:t>4/13/2015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2A5077-8015-453C-AE46-705E2DB49154}" type="slidenum">
              <a:rPr lang="en-US" smtClean="0"/>
              <a:t>‹#›</a:t>
            </a:fld>
            <a:endParaRPr lang="en-US"/>
          </a:p>
        </p:txBody>
      </p:sp>
    </p:spTree>
    <p:extLst>
      <p:ext uri="{BB962C8B-B14F-4D97-AF65-F5344CB8AC3E}">
        <p14:creationId xmlns:p14="http://schemas.microsoft.com/office/powerpoint/2010/main" val="1751612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D0338-4A3F-45C5-AF44-AA43BF60F161}" type="slidenum">
              <a:rPr lang="en-US" smtClean="0"/>
              <a:t>3</a:t>
            </a:fld>
            <a:endParaRPr lang="en-US"/>
          </a:p>
        </p:txBody>
      </p:sp>
    </p:spTree>
    <p:extLst>
      <p:ext uri="{BB962C8B-B14F-4D97-AF65-F5344CB8AC3E}">
        <p14:creationId xmlns:p14="http://schemas.microsoft.com/office/powerpoint/2010/main" val="2049814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D0338-4A3F-45C5-AF44-AA43BF60F161}" type="slidenum">
              <a:rPr lang="en-US" smtClean="0"/>
              <a:t>6</a:t>
            </a:fld>
            <a:endParaRPr lang="en-US"/>
          </a:p>
        </p:txBody>
      </p:sp>
    </p:spTree>
    <p:extLst>
      <p:ext uri="{BB962C8B-B14F-4D97-AF65-F5344CB8AC3E}">
        <p14:creationId xmlns:p14="http://schemas.microsoft.com/office/powerpoint/2010/main" val="3367939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AD0338-4A3F-45C5-AF44-AA43BF60F161}" type="slidenum">
              <a:rPr lang="en-US" smtClean="0"/>
              <a:t>7</a:t>
            </a:fld>
            <a:endParaRPr lang="en-US"/>
          </a:p>
        </p:txBody>
      </p:sp>
    </p:spTree>
    <p:extLst>
      <p:ext uri="{BB962C8B-B14F-4D97-AF65-F5344CB8AC3E}">
        <p14:creationId xmlns:p14="http://schemas.microsoft.com/office/powerpoint/2010/main" val="2068419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E42CF6-92DD-4DF0-905E-782C66976035}"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1794540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E42CF6-92DD-4DF0-905E-782C66976035}"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3314923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E42CF6-92DD-4DF0-905E-782C66976035}"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302467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FDB10B-46B2-4C60-9F28-A40257498905}" type="slidenum">
              <a:rPr lang="en-US"/>
              <a:pPr>
                <a:defRPr/>
              </a:pPr>
              <a:t>‹#›</a:t>
            </a:fld>
            <a:endParaRPr lang="en-US"/>
          </a:p>
        </p:txBody>
      </p:sp>
    </p:spTree>
    <p:extLst>
      <p:ext uri="{BB962C8B-B14F-4D97-AF65-F5344CB8AC3E}">
        <p14:creationId xmlns:p14="http://schemas.microsoft.com/office/powerpoint/2010/main" val="1411730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E42CF6-92DD-4DF0-905E-782C66976035}"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2070828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E42CF6-92DD-4DF0-905E-782C66976035}" type="datetimeFigureOut">
              <a:rPr lang="en-US" smtClean="0"/>
              <a:t>4/13/2015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985749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E42CF6-92DD-4DF0-905E-782C66976035}" type="datetimeFigureOut">
              <a:rPr lang="en-US" smtClean="0"/>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1616816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E42CF6-92DD-4DF0-905E-782C66976035}" type="datetimeFigureOut">
              <a:rPr lang="en-US" smtClean="0"/>
              <a:t>4/13/2015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2952959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E42CF6-92DD-4DF0-905E-782C66976035}" type="datetimeFigureOut">
              <a:rPr lang="en-US" smtClean="0"/>
              <a:t>4/13/2015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592348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E42CF6-92DD-4DF0-905E-782C66976035}" type="datetimeFigureOut">
              <a:rPr lang="en-US" smtClean="0"/>
              <a:t>4/13/2015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3528659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42CF6-92DD-4DF0-905E-782C66976035}" type="datetimeFigureOut">
              <a:rPr lang="en-US" smtClean="0"/>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336982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42CF6-92DD-4DF0-905E-782C66976035}" type="datetimeFigureOut">
              <a:rPr lang="en-US" smtClean="0"/>
              <a:t>4/13/2015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128C44-394D-4622-A0EF-ABDAE6805DDC}" type="slidenum">
              <a:rPr lang="en-US" smtClean="0"/>
              <a:t>‹#›</a:t>
            </a:fld>
            <a:endParaRPr lang="en-US"/>
          </a:p>
        </p:txBody>
      </p:sp>
    </p:spTree>
    <p:extLst>
      <p:ext uri="{BB962C8B-B14F-4D97-AF65-F5344CB8AC3E}">
        <p14:creationId xmlns:p14="http://schemas.microsoft.com/office/powerpoint/2010/main" val="3986098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E42CF6-92DD-4DF0-905E-782C66976035}" type="datetimeFigureOut">
              <a:rPr lang="en-US" smtClean="0"/>
              <a:t>4/13/2015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128C44-394D-4622-A0EF-ABDAE6805DDC}" type="slidenum">
              <a:rPr lang="en-US" smtClean="0"/>
              <a:t>‹#›</a:t>
            </a:fld>
            <a:endParaRPr lang="en-US"/>
          </a:p>
        </p:txBody>
      </p:sp>
    </p:spTree>
    <p:extLst>
      <p:ext uri="{BB962C8B-B14F-4D97-AF65-F5344CB8AC3E}">
        <p14:creationId xmlns:p14="http://schemas.microsoft.com/office/powerpoint/2010/main" val="2515167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0.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579438"/>
            <a:ext cx="8610600" cy="4906962"/>
          </a:xfrm>
        </p:spPr>
        <p:txBody>
          <a:bodyPr>
            <a:noAutofit/>
          </a:bodyPr>
          <a:lstStyle/>
          <a:p>
            <a:r>
              <a:rPr lang="en-US" sz="3600" dirty="0" smtClean="0"/>
              <a:t>1) Low-Carbon Technology</a:t>
            </a:r>
            <a:br>
              <a:rPr lang="en-US" sz="3600" dirty="0" smtClean="0"/>
            </a:br>
            <a:r>
              <a:rPr lang="en-US" sz="1100" dirty="0" smtClean="0"/>
              <a:t/>
            </a:r>
            <a:br>
              <a:rPr lang="en-US" sz="1100" dirty="0" smtClean="0"/>
            </a:br>
            <a:r>
              <a:rPr lang="en-US" sz="3600" dirty="0" smtClean="0"/>
              <a:t>2) Carbon Budgets and Committed Emissions</a:t>
            </a:r>
            <a:br>
              <a:rPr lang="en-US" sz="3600" dirty="0" smtClean="0"/>
            </a:br>
            <a:r>
              <a:rPr lang="en-US" sz="3600" dirty="0" smtClean="0"/>
              <a:t/>
            </a:r>
            <a:br>
              <a:rPr lang="en-US" sz="3600" dirty="0" smtClean="0"/>
            </a:br>
            <a:r>
              <a:rPr lang="en-US" sz="3600" dirty="0" smtClean="0"/>
              <a:t>Robert Socolow</a:t>
            </a:r>
            <a:br>
              <a:rPr lang="en-US" sz="3600" dirty="0" smtClean="0"/>
            </a:br>
            <a:r>
              <a:rPr lang="en-US" sz="3600" dirty="0" smtClean="0"/>
              <a:t/>
            </a:r>
            <a:br>
              <a:rPr lang="en-US" sz="3600" dirty="0" smtClean="0"/>
            </a:br>
            <a:r>
              <a:rPr lang="en-US" sz="3600" dirty="0" smtClean="0"/>
              <a:t>April 14, 2015</a:t>
            </a:r>
            <a:endParaRPr lang="en-US" sz="3600" dirty="0"/>
          </a:p>
        </p:txBody>
      </p:sp>
      <p:sp>
        <p:nvSpPr>
          <p:cNvPr id="4" name="Subtitle 2"/>
          <p:cNvSpPr txBox="1">
            <a:spLocks/>
          </p:cNvSpPr>
          <p:nvPr/>
        </p:nvSpPr>
        <p:spPr>
          <a:xfrm>
            <a:off x="1295400" y="4038600"/>
            <a:ext cx="6400800" cy="1447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dirty="0"/>
          </a:p>
        </p:txBody>
      </p:sp>
    </p:spTree>
    <p:extLst>
      <p:ext uri="{BB962C8B-B14F-4D97-AF65-F5344CB8AC3E}">
        <p14:creationId xmlns:p14="http://schemas.microsoft.com/office/powerpoint/2010/main" val="3721075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Commitment accounting: </a:t>
            </a:r>
            <a:br>
              <a:rPr lang="en-US" dirty="0" smtClean="0"/>
            </a:br>
            <a:r>
              <a:rPr lang="en-US" dirty="0" smtClean="0"/>
              <a:t>beyond power plants</a:t>
            </a:r>
            <a:endParaRPr lang="en-US" dirty="0"/>
          </a:p>
        </p:txBody>
      </p:sp>
      <p:sp>
        <p:nvSpPr>
          <p:cNvPr id="4" name="TextBox 3"/>
          <p:cNvSpPr txBox="1"/>
          <p:nvPr/>
        </p:nvSpPr>
        <p:spPr>
          <a:xfrm>
            <a:off x="5029200" y="1600200"/>
            <a:ext cx="3962400" cy="2723823"/>
          </a:xfrm>
          <a:prstGeom prst="rect">
            <a:avLst/>
          </a:prstGeom>
          <a:noFill/>
        </p:spPr>
        <p:txBody>
          <a:bodyPr wrap="square" rtlCol="0">
            <a:spAutoFit/>
          </a:bodyPr>
          <a:lstStyle/>
          <a:p>
            <a:r>
              <a:rPr lang="en-GB" i="1" dirty="0"/>
              <a:t>Figure 3.5.1. </a:t>
            </a:r>
            <a:r>
              <a:rPr lang="en-GB" dirty="0"/>
              <a:t>Remaining </a:t>
            </a:r>
            <a:r>
              <a:rPr lang="en-GB" dirty="0" smtClean="0"/>
              <a:t>emissions </a:t>
            </a:r>
            <a:r>
              <a:rPr lang="en-GB" dirty="0"/>
              <a:t>for </a:t>
            </a:r>
            <a:r>
              <a:rPr lang="en-GB" dirty="0">
                <a:solidFill>
                  <a:srgbClr val="FF0000"/>
                </a:solidFill>
              </a:rPr>
              <a:t>the world’s power plants</a:t>
            </a:r>
            <a:r>
              <a:rPr lang="en-GB" dirty="0"/>
              <a:t>, as of each year from 1950 through </a:t>
            </a:r>
            <a:r>
              <a:rPr lang="en-GB" dirty="0" smtClean="0"/>
              <a:t>2012. </a:t>
            </a:r>
            <a:r>
              <a:rPr lang="en-GB" dirty="0"/>
              <a:t>Panels (a) and (b</a:t>
            </a:r>
            <a:r>
              <a:rPr lang="en-GB" dirty="0" smtClean="0"/>
              <a:t>) disaggregate </a:t>
            </a:r>
            <a:r>
              <a:rPr lang="en-GB" dirty="0"/>
              <a:t>by regions of the world and by </a:t>
            </a:r>
            <a:r>
              <a:rPr lang="en-GB" dirty="0" smtClean="0"/>
              <a:t>fuel. From </a:t>
            </a:r>
            <a:r>
              <a:rPr lang="en-GB" dirty="0"/>
              <a:t>Davis and Socolow, 2014</a:t>
            </a:r>
            <a:r>
              <a:rPr lang="en-GB" dirty="0" smtClean="0"/>
              <a:t>.</a:t>
            </a:r>
          </a:p>
          <a:p>
            <a:endParaRPr lang="en-GB" sz="900" dirty="0"/>
          </a:p>
          <a:p>
            <a:r>
              <a:rPr lang="en-GB" i="1" dirty="0" smtClean="0"/>
              <a:t>The full data set shows the dominance of coal, </a:t>
            </a:r>
            <a:r>
              <a:rPr lang="en-GB" i="1" dirty="0" err="1" smtClean="0"/>
              <a:t>fueling</a:t>
            </a:r>
            <a:r>
              <a:rPr lang="en-GB" i="1" dirty="0" smtClean="0"/>
              <a:t> the industrialization of Asia. (Hannam poster)</a:t>
            </a:r>
            <a:endParaRPr lang="en-US" i="1" dirty="0"/>
          </a:p>
        </p:txBody>
      </p:sp>
      <p:sp>
        <p:nvSpPr>
          <p:cNvPr id="7" name="TextBox 6"/>
          <p:cNvSpPr txBox="1"/>
          <p:nvPr/>
        </p:nvSpPr>
        <p:spPr>
          <a:xfrm>
            <a:off x="1256144" y="4916269"/>
            <a:ext cx="6287656" cy="830997"/>
          </a:xfrm>
          <a:prstGeom prst="rect">
            <a:avLst/>
          </a:prstGeom>
          <a:noFill/>
          <a:ln>
            <a:solidFill>
              <a:schemeClr val="tx1"/>
            </a:solidFill>
          </a:ln>
        </p:spPr>
        <p:txBody>
          <a:bodyPr wrap="square" rtlCol="0">
            <a:spAutoFit/>
          </a:bodyPr>
          <a:lstStyle/>
          <a:p>
            <a:r>
              <a:rPr lang="en-US" sz="2400" dirty="0" smtClean="0"/>
              <a:t>Work plan: Understand committed emissions associated with upstream fossil fuel investments.</a:t>
            </a:r>
            <a:endParaRPr lang="en-US" sz="2400" dirty="0"/>
          </a:p>
        </p:txBody>
      </p:sp>
      <p:grpSp>
        <p:nvGrpSpPr>
          <p:cNvPr id="14" name="Group 13"/>
          <p:cNvGrpSpPr/>
          <p:nvPr/>
        </p:nvGrpSpPr>
        <p:grpSpPr>
          <a:xfrm>
            <a:off x="152400" y="1219200"/>
            <a:ext cx="4800600" cy="3128665"/>
            <a:chOff x="152400" y="1219200"/>
            <a:chExt cx="4800600" cy="3128665"/>
          </a:xfrm>
        </p:grpSpPr>
        <p:grpSp>
          <p:nvGrpSpPr>
            <p:cNvPr id="11" name="Group 10"/>
            <p:cNvGrpSpPr/>
            <p:nvPr/>
          </p:nvGrpSpPr>
          <p:grpSpPr>
            <a:xfrm>
              <a:off x="152400" y="1219200"/>
              <a:ext cx="4800600" cy="2971800"/>
              <a:chOff x="152400" y="1219200"/>
              <a:chExt cx="4800600" cy="2971800"/>
            </a:xfrm>
          </p:grpSpPr>
          <p:pic>
            <p:nvPicPr>
              <p:cNvPr id="3" name="Picture 2"/>
              <p:cNvPicPr/>
              <p:nvPr/>
            </p:nvPicPr>
            <p:blipFill>
              <a:blip r:embed="rId2"/>
              <a:stretch>
                <a:fillRect/>
              </a:stretch>
            </p:blipFill>
            <p:spPr>
              <a:xfrm>
                <a:off x="152400" y="1676401"/>
                <a:ext cx="4800600" cy="2514599"/>
              </a:xfrm>
              <a:prstGeom prst="rect">
                <a:avLst/>
              </a:prstGeom>
            </p:spPr>
          </p:pic>
          <p:sp>
            <p:nvSpPr>
              <p:cNvPr id="6" name="Oval 5"/>
              <p:cNvSpPr/>
              <p:nvPr/>
            </p:nvSpPr>
            <p:spPr>
              <a:xfrm>
                <a:off x="394855" y="1905002"/>
                <a:ext cx="304800" cy="152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47255" y="1219200"/>
                <a:ext cx="1485215" cy="461665"/>
              </a:xfrm>
              <a:prstGeom prst="rect">
                <a:avLst/>
              </a:prstGeom>
              <a:noFill/>
              <a:ln>
                <a:solidFill>
                  <a:srgbClr val="FF0000"/>
                </a:solidFill>
              </a:ln>
            </p:spPr>
            <p:txBody>
              <a:bodyPr wrap="none" rtlCol="0">
                <a:spAutoFit/>
              </a:bodyPr>
              <a:lstStyle/>
              <a:p>
                <a:r>
                  <a:rPr lang="en-US" sz="2400" dirty="0" smtClean="0">
                    <a:solidFill>
                      <a:srgbClr val="FF0000"/>
                    </a:solidFill>
                  </a:rPr>
                  <a:t>300 GtCO</a:t>
                </a:r>
                <a:r>
                  <a:rPr lang="en-US" sz="2400" baseline="-25000" dirty="0" smtClean="0">
                    <a:solidFill>
                      <a:srgbClr val="FF0000"/>
                    </a:solidFill>
                  </a:rPr>
                  <a:t>2</a:t>
                </a:r>
                <a:endParaRPr lang="en-US" sz="2400" baseline="-25000" dirty="0">
                  <a:solidFill>
                    <a:srgbClr val="FF0000"/>
                  </a:solidFill>
                </a:endParaRPr>
              </a:p>
            </p:txBody>
          </p:sp>
          <p:cxnSp>
            <p:nvCxnSpPr>
              <p:cNvPr id="9" name="Straight Arrow Connector 8"/>
              <p:cNvCxnSpPr/>
              <p:nvPr/>
            </p:nvCxnSpPr>
            <p:spPr>
              <a:xfrm flipH="1">
                <a:off x="609600" y="1676401"/>
                <a:ext cx="290946" cy="228601"/>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2" name="TextBox 11"/>
            <p:cNvSpPr txBox="1"/>
            <p:nvPr/>
          </p:nvSpPr>
          <p:spPr>
            <a:xfrm>
              <a:off x="2012769" y="3886200"/>
              <a:ext cx="806631" cy="461665"/>
            </a:xfrm>
            <a:prstGeom prst="rect">
              <a:avLst/>
            </a:prstGeom>
            <a:noFill/>
            <a:ln>
              <a:solidFill>
                <a:srgbClr val="FF0000"/>
              </a:solidFill>
            </a:ln>
          </p:spPr>
          <p:txBody>
            <a:bodyPr wrap="none" rtlCol="0">
              <a:spAutoFit/>
            </a:bodyPr>
            <a:lstStyle/>
            <a:p>
              <a:r>
                <a:rPr lang="en-US" sz="2400" dirty="0" smtClean="0">
                  <a:solidFill>
                    <a:srgbClr val="FF0000"/>
                  </a:solidFill>
                </a:rPr>
                <a:t>2012</a:t>
              </a:r>
              <a:endParaRPr lang="en-US" sz="2400" baseline="-25000" dirty="0">
                <a:solidFill>
                  <a:srgbClr val="FF0000"/>
                </a:solidFill>
              </a:endParaRPr>
            </a:p>
          </p:txBody>
        </p:sp>
        <p:sp>
          <p:nvSpPr>
            <p:cNvPr id="13" name="TextBox 12"/>
            <p:cNvSpPr txBox="1"/>
            <p:nvPr/>
          </p:nvSpPr>
          <p:spPr>
            <a:xfrm>
              <a:off x="228600" y="3886200"/>
              <a:ext cx="806631" cy="461665"/>
            </a:xfrm>
            <a:prstGeom prst="rect">
              <a:avLst/>
            </a:prstGeom>
            <a:noFill/>
            <a:ln>
              <a:solidFill>
                <a:srgbClr val="FF0000"/>
              </a:solidFill>
            </a:ln>
          </p:spPr>
          <p:txBody>
            <a:bodyPr wrap="none" rtlCol="0">
              <a:spAutoFit/>
            </a:bodyPr>
            <a:lstStyle/>
            <a:p>
              <a:r>
                <a:rPr lang="en-US" sz="2400" dirty="0" smtClean="0">
                  <a:solidFill>
                    <a:srgbClr val="FF0000"/>
                  </a:solidFill>
                </a:rPr>
                <a:t>1950</a:t>
              </a:r>
              <a:endParaRPr lang="en-US" sz="2400" baseline="-25000" dirty="0">
                <a:solidFill>
                  <a:srgbClr val="FF0000"/>
                </a:solidFill>
              </a:endParaRPr>
            </a:p>
          </p:txBody>
        </p:sp>
      </p:grpSp>
    </p:spTree>
    <p:extLst>
      <p:ext uri="{BB962C8B-B14F-4D97-AF65-F5344CB8AC3E}">
        <p14:creationId xmlns:p14="http://schemas.microsoft.com/office/powerpoint/2010/main" val="4266212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182563"/>
            <a:ext cx="8229600" cy="960437"/>
          </a:xfrm>
        </p:spPr>
        <p:txBody>
          <a:bodyPr/>
          <a:lstStyle/>
          <a:p>
            <a:pPr eaLnBrk="1" hangingPunct="1"/>
            <a:r>
              <a:rPr lang="en-US" altLang="en-US" dirty="0" smtClean="0"/>
              <a:t>Carbon-budget targets</a:t>
            </a:r>
          </a:p>
        </p:txBody>
      </p:sp>
      <p:sp>
        <p:nvSpPr>
          <p:cNvPr id="2" name="TextBox 1"/>
          <p:cNvSpPr txBox="1"/>
          <p:nvPr/>
        </p:nvSpPr>
        <p:spPr>
          <a:xfrm>
            <a:off x="685800" y="1295400"/>
            <a:ext cx="8077200" cy="4493538"/>
          </a:xfrm>
          <a:prstGeom prst="rect">
            <a:avLst/>
          </a:prstGeom>
          <a:noFill/>
        </p:spPr>
        <p:txBody>
          <a:bodyPr wrap="square" rtlCol="0">
            <a:spAutoFit/>
          </a:bodyPr>
          <a:lstStyle/>
          <a:p>
            <a:r>
              <a:rPr lang="en-US" sz="2400" dirty="0" smtClean="0"/>
              <a:t>The world’s fourth try at framing a global climate target:</a:t>
            </a:r>
          </a:p>
          <a:p>
            <a:endParaRPr lang="en-US" sz="1200" dirty="0"/>
          </a:p>
          <a:p>
            <a:pPr marL="457200" indent="-457200">
              <a:buFont typeface="+mj-lt"/>
              <a:buAutoNum type="arabicPeriod"/>
            </a:pPr>
            <a:r>
              <a:rPr lang="en-US" sz="2400" dirty="0" smtClean="0"/>
              <a:t>Emission rate at some future date</a:t>
            </a:r>
          </a:p>
          <a:p>
            <a:pPr marL="457200" indent="-457200">
              <a:buFont typeface="+mj-lt"/>
              <a:buAutoNum type="arabicPeriod"/>
            </a:pPr>
            <a:r>
              <a:rPr lang="en-US" sz="2400" dirty="0" smtClean="0"/>
              <a:t>Concentration never to be exceeded</a:t>
            </a:r>
          </a:p>
          <a:p>
            <a:pPr marL="457200" indent="-457200">
              <a:buFont typeface="+mj-lt"/>
              <a:buAutoNum type="arabicPeriod"/>
            </a:pPr>
            <a:r>
              <a:rPr lang="en-US" sz="2400" dirty="0" smtClean="0"/>
              <a:t>Surface temperature never to be exceeded</a:t>
            </a:r>
          </a:p>
          <a:p>
            <a:pPr marL="457200" indent="-457200">
              <a:buFont typeface="+mj-lt"/>
              <a:buAutoNum type="arabicPeriod"/>
            </a:pPr>
            <a:r>
              <a:rPr lang="en-US" sz="2400" dirty="0" smtClean="0">
                <a:solidFill>
                  <a:srgbClr val="FF0000"/>
                </a:solidFill>
              </a:rPr>
              <a:t>Budgets (“cumulative emissions from now on”): IPCC, 2013</a:t>
            </a:r>
          </a:p>
          <a:p>
            <a:endParaRPr lang="en-US" sz="1200" dirty="0">
              <a:solidFill>
                <a:srgbClr val="FF0000"/>
              </a:solidFill>
            </a:endParaRPr>
          </a:p>
          <a:p>
            <a:endParaRPr lang="en-US" sz="1200" dirty="0"/>
          </a:p>
          <a:p>
            <a:r>
              <a:rPr lang="en-US" sz="2000" i="1" dirty="0" smtClean="0"/>
              <a:t>Notes:</a:t>
            </a:r>
          </a:p>
          <a:p>
            <a:endParaRPr lang="en-US" sz="1000" i="1" dirty="0"/>
          </a:p>
          <a:p>
            <a:pPr lvl="1"/>
            <a:r>
              <a:rPr lang="en-US" sz="2000" dirty="0" smtClean="0"/>
              <a:t>CCS expands the budget.</a:t>
            </a:r>
          </a:p>
          <a:p>
            <a:pPr lvl="1"/>
            <a:endParaRPr lang="en-US" sz="1000" dirty="0" smtClean="0"/>
          </a:p>
          <a:p>
            <a:pPr lvl="1"/>
            <a:r>
              <a:rPr lang="en-US" sz="2000" dirty="0" smtClean="0"/>
              <a:t>Aerosols are assumed to have become unimportant.</a:t>
            </a:r>
          </a:p>
          <a:p>
            <a:pPr lvl="1"/>
            <a:endParaRPr lang="en-US" sz="1000" dirty="0" smtClean="0"/>
          </a:p>
          <a:p>
            <a:pPr lvl="1"/>
            <a:r>
              <a:rPr lang="en-US" sz="2000" dirty="0" smtClean="0"/>
              <a:t>Ambiguities: Is land-use change included? Are methane and other greenhouse gases included (CO</a:t>
            </a:r>
            <a:r>
              <a:rPr lang="en-US" sz="2000" baseline="-25000" dirty="0" smtClean="0"/>
              <a:t>2</a:t>
            </a:r>
            <a:r>
              <a:rPr lang="en-US" sz="2000" dirty="0" smtClean="0"/>
              <a:t> vs. CO</a:t>
            </a:r>
            <a:r>
              <a:rPr lang="en-US" sz="2000" baseline="-25000" dirty="0" smtClean="0"/>
              <a:t>2eq</a:t>
            </a:r>
            <a:r>
              <a:rPr lang="en-US" sz="2000" dirty="0" smtClean="0"/>
              <a:t>)? </a:t>
            </a:r>
          </a:p>
        </p:txBody>
      </p:sp>
    </p:spTree>
    <p:extLst>
      <p:ext uri="{BB962C8B-B14F-4D97-AF65-F5344CB8AC3E}">
        <p14:creationId xmlns:p14="http://schemas.microsoft.com/office/powerpoint/2010/main" val="1106678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857250"/>
          </a:xfrm>
        </p:spPr>
        <p:txBody>
          <a:bodyPr/>
          <a:lstStyle/>
          <a:p>
            <a:r>
              <a:rPr lang="en-US" dirty="0" smtClean="0"/>
              <a:t>Budget estimates</a:t>
            </a:r>
            <a:endParaRPr lang="en-US" dirty="0"/>
          </a:p>
        </p:txBody>
      </p:sp>
      <p:sp>
        <p:nvSpPr>
          <p:cNvPr id="6" name="Rectangle 5"/>
          <p:cNvSpPr/>
          <p:nvPr/>
        </p:nvSpPr>
        <p:spPr>
          <a:xfrm>
            <a:off x="685800" y="1371600"/>
            <a:ext cx="75438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09600" y="2362200"/>
            <a:ext cx="7924800" cy="3416320"/>
          </a:xfrm>
          <a:prstGeom prst="rect">
            <a:avLst/>
          </a:prstGeom>
          <a:noFill/>
        </p:spPr>
        <p:txBody>
          <a:bodyPr wrap="square" rtlCol="0">
            <a:spAutoFit/>
          </a:bodyPr>
          <a:lstStyle/>
          <a:p>
            <a:r>
              <a:rPr lang="en-US" sz="2400" dirty="0" smtClean="0"/>
              <a:t>So far: 		1700 billion tons of CO</a:t>
            </a:r>
            <a:r>
              <a:rPr lang="en-US" sz="2400" baseline="-25000" dirty="0" smtClean="0"/>
              <a:t>2 </a:t>
            </a:r>
            <a:r>
              <a:rPr lang="en-US" sz="2400" dirty="0" smtClean="0"/>
              <a:t>have been emitted</a:t>
            </a:r>
            <a:endParaRPr lang="en-US" sz="2400" baseline="-25000" dirty="0" smtClean="0"/>
          </a:p>
          <a:p>
            <a:r>
              <a:rPr lang="en-US" sz="2400" dirty="0" smtClean="0"/>
              <a:t>2</a:t>
            </a:r>
            <a:r>
              <a:rPr lang="en-US" sz="2400" baseline="30000" dirty="0" smtClean="0"/>
              <a:t>o</a:t>
            </a:r>
            <a:r>
              <a:rPr lang="en-US" sz="2400" dirty="0" smtClean="0"/>
              <a:t>C budget	1300 billion tons of CO</a:t>
            </a:r>
            <a:r>
              <a:rPr lang="en-US" sz="2400" baseline="-25000" dirty="0" smtClean="0"/>
              <a:t>2 </a:t>
            </a:r>
            <a:r>
              <a:rPr lang="en-US" sz="2400" dirty="0" smtClean="0"/>
              <a:t>still could be emitted)</a:t>
            </a:r>
          </a:p>
          <a:p>
            <a:r>
              <a:rPr lang="en-US" sz="2400" dirty="0" smtClean="0"/>
              <a:t>3</a:t>
            </a:r>
            <a:r>
              <a:rPr lang="en-US" sz="2400" baseline="30000" dirty="0" smtClean="0"/>
              <a:t>o</a:t>
            </a:r>
            <a:r>
              <a:rPr lang="en-US" sz="2400" dirty="0" smtClean="0"/>
              <a:t>C budget	another 1500 billion tons of CO</a:t>
            </a:r>
            <a:r>
              <a:rPr lang="en-US" sz="2400" baseline="-25000" dirty="0" smtClean="0"/>
              <a:t>2</a:t>
            </a:r>
            <a:endParaRPr lang="en-US" sz="2400" dirty="0" smtClean="0"/>
          </a:p>
          <a:p>
            <a:endParaRPr lang="en-US" sz="2400" dirty="0"/>
          </a:p>
          <a:p>
            <a:r>
              <a:rPr lang="en-US" sz="2400" dirty="0" smtClean="0"/>
              <a:t>The 1300 and 2800 GtCO</a:t>
            </a:r>
            <a:r>
              <a:rPr lang="en-US" sz="2400" baseline="-25000" dirty="0" smtClean="0"/>
              <a:t>2</a:t>
            </a:r>
            <a:r>
              <a:rPr lang="en-US" sz="2400" dirty="0" smtClean="0"/>
              <a:t> budgets correspond to 50% probability of meeting the target.</a:t>
            </a:r>
          </a:p>
          <a:p>
            <a:endParaRPr lang="en-US" sz="2400" dirty="0"/>
          </a:p>
          <a:p>
            <a:r>
              <a:rPr lang="en-US" sz="2400" dirty="0" smtClean="0"/>
              <a:t>Later, we will simplify the bar above by assuming that 1600 GtCO</a:t>
            </a:r>
            <a:r>
              <a:rPr lang="en-US" sz="2400" baseline="-25000" dirty="0" smtClean="0"/>
              <a:t>2</a:t>
            </a:r>
            <a:r>
              <a:rPr lang="en-US" sz="2400" dirty="0" smtClean="0"/>
              <a:t> is the size of each of its three segments.</a:t>
            </a:r>
            <a:endParaRPr lang="en-US" sz="2400" dirty="0"/>
          </a:p>
        </p:txBody>
      </p:sp>
      <p:sp>
        <p:nvSpPr>
          <p:cNvPr id="3" name="TextBox 2"/>
          <p:cNvSpPr txBox="1"/>
          <p:nvPr/>
        </p:nvSpPr>
        <p:spPr>
          <a:xfrm>
            <a:off x="457200" y="914400"/>
            <a:ext cx="8229600" cy="369332"/>
          </a:xfrm>
          <a:prstGeom prst="rect">
            <a:avLst/>
          </a:prstGeom>
          <a:noFill/>
        </p:spPr>
        <p:txBody>
          <a:bodyPr wrap="square" rtlCol="0">
            <a:spAutoFit/>
          </a:bodyPr>
          <a:lstStyle/>
          <a:p>
            <a:r>
              <a:rPr lang="en-US" dirty="0" smtClean="0"/>
              <a:t>O GtCO</a:t>
            </a:r>
            <a:r>
              <a:rPr lang="en-US" baseline="-25000" dirty="0" smtClean="0"/>
              <a:t>2                                                       </a:t>
            </a:r>
            <a:r>
              <a:rPr lang="en-US" dirty="0" smtClean="0"/>
              <a:t>1700 </a:t>
            </a:r>
            <a:r>
              <a:rPr lang="en-US" baseline="-25000" dirty="0" smtClean="0"/>
              <a:t>                                              </a:t>
            </a:r>
            <a:r>
              <a:rPr lang="en-US" dirty="0" smtClean="0"/>
              <a:t>3000                                       4500</a:t>
            </a:r>
            <a:endParaRPr lang="en-US" baseline="-25000" dirty="0" smtClean="0"/>
          </a:p>
        </p:txBody>
      </p:sp>
      <p:sp>
        <p:nvSpPr>
          <p:cNvPr id="4" name="Rectangle 3"/>
          <p:cNvSpPr/>
          <p:nvPr/>
        </p:nvSpPr>
        <p:spPr>
          <a:xfrm>
            <a:off x="685800" y="1371600"/>
            <a:ext cx="2819400" cy="3048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505200" y="1371600"/>
            <a:ext cx="22098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638800" y="1371600"/>
            <a:ext cx="2590800" cy="30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57236" y="1752600"/>
            <a:ext cx="899798" cy="369332"/>
          </a:xfrm>
          <a:prstGeom prst="rect">
            <a:avLst/>
          </a:prstGeom>
          <a:noFill/>
        </p:spPr>
        <p:txBody>
          <a:bodyPr wrap="none" rtlCol="0">
            <a:spAutoFit/>
          </a:bodyPr>
          <a:lstStyle/>
          <a:p>
            <a:r>
              <a:rPr lang="en-US" dirty="0" smtClean="0"/>
              <a:t>Already</a:t>
            </a:r>
            <a:endParaRPr lang="en-US" dirty="0"/>
          </a:p>
        </p:txBody>
      </p:sp>
      <p:sp>
        <p:nvSpPr>
          <p:cNvPr id="13" name="TextBox 12"/>
          <p:cNvSpPr txBox="1"/>
          <p:nvPr/>
        </p:nvSpPr>
        <p:spPr>
          <a:xfrm>
            <a:off x="5388238" y="1752600"/>
            <a:ext cx="506870" cy="369332"/>
          </a:xfrm>
          <a:prstGeom prst="rect">
            <a:avLst/>
          </a:prstGeom>
          <a:noFill/>
        </p:spPr>
        <p:txBody>
          <a:bodyPr wrap="none" rtlCol="0">
            <a:spAutoFit/>
          </a:bodyPr>
          <a:lstStyle/>
          <a:p>
            <a:r>
              <a:rPr lang="en-US" dirty="0" smtClean="0"/>
              <a:t>2</a:t>
            </a:r>
            <a:r>
              <a:rPr lang="en-US" baseline="30000" dirty="0" smtClean="0"/>
              <a:t>o</a:t>
            </a:r>
            <a:r>
              <a:rPr lang="en-US" dirty="0" smtClean="0"/>
              <a:t>C</a:t>
            </a:r>
            <a:endParaRPr lang="en-US" dirty="0"/>
          </a:p>
        </p:txBody>
      </p:sp>
      <p:sp>
        <p:nvSpPr>
          <p:cNvPr id="14" name="TextBox 13"/>
          <p:cNvSpPr txBox="1"/>
          <p:nvPr/>
        </p:nvSpPr>
        <p:spPr>
          <a:xfrm>
            <a:off x="7944459" y="1752600"/>
            <a:ext cx="506870" cy="369332"/>
          </a:xfrm>
          <a:prstGeom prst="rect">
            <a:avLst/>
          </a:prstGeom>
          <a:noFill/>
        </p:spPr>
        <p:txBody>
          <a:bodyPr wrap="none" rtlCol="0">
            <a:spAutoFit/>
          </a:bodyPr>
          <a:lstStyle/>
          <a:p>
            <a:r>
              <a:rPr lang="en-US" dirty="0"/>
              <a:t>3</a:t>
            </a:r>
            <a:r>
              <a:rPr lang="en-US" baseline="30000" dirty="0" smtClean="0"/>
              <a:t>o</a:t>
            </a:r>
            <a:r>
              <a:rPr lang="en-US" dirty="0" smtClean="0"/>
              <a:t>C</a:t>
            </a:r>
            <a:endParaRPr lang="en-US" dirty="0"/>
          </a:p>
        </p:txBody>
      </p:sp>
      <p:sp>
        <p:nvSpPr>
          <p:cNvPr id="15" name="TextBox 14"/>
          <p:cNvSpPr txBox="1"/>
          <p:nvPr/>
        </p:nvSpPr>
        <p:spPr>
          <a:xfrm>
            <a:off x="304800" y="6167735"/>
            <a:ext cx="8458200" cy="461665"/>
          </a:xfrm>
          <a:prstGeom prst="rect">
            <a:avLst/>
          </a:prstGeom>
          <a:noFill/>
        </p:spPr>
        <p:txBody>
          <a:bodyPr wrap="square" rtlCol="0">
            <a:spAutoFit/>
          </a:bodyPr>
          <a:lstStyle/>
          <a:p>
            <a:r>
              <a:rPr lang="en-US" sz="1200" i="1" dirty="0" smtClean="0"/>
              <a:t>Source for Budgets</a:t>
            </a:r>
            <a:r>
              <a:rPr lang="en-US" sz="1200" dirty="0" smtClean="0"/>
              <a:t>:  2014 IPCC AR5 Synthesis Report, p. 68: Table </a:t>
            </a:r>
            <a:r>
              <a:rPr lang="en-US" sz="1200" dirty="0"/>
              <a:t>2.2: </a:t>
            </a:r>
            <a:r>
              <a:rPr lang="en-US" sz="1200" dirty="0" smtClean="0"/>
              <a:t>“Cumulative </a:t>
            </a:r>
            <a:r>
              <a:rPr lang="en-US" sz="1200" dirty="0"/>
              <a:t>CO</a:t>
            </a:r>
            <a:r>
              <a:rPr lang="en-US" sz="1200" baseline="-25000" dirty="0"/>
              <a:t>2</a:t>
            </a:r>
            <a:r>
              <a:rPr lang="en-US" sz="1200" dirty="0"/>
              <a:t> emission consistent with limiting warming to less than stated temperature limits at </a:t>
            </a:r>
            <a:r>
              <a:rPr lang="en-US" sz="1200" dirty="0" smtClean="0"/>
              <a:t>different levels </a:t>
            </a:r>
            <a:r>
              <a:rPr lang="en-US" sz="1200" dirty="0"/>
              <a:t>of probability, based on different lines of evidence. </a:t>
            </a:r>
            <a:r>
              <a:rPr lang="en-US" sz="1200" i="1" dirty="0"/>
              <a:t>{WG1 12.5.4; WGIII, 6</a:t>
            </a:r>
            <a:r>
              <a:rPr lang="en-US" sz="1200" i="1" dirty="0" smtClean="0"/>
              <a:t>}”</a:t>
            </a:r>
            <a:endParaRPr lang="en-US" sz="1200" dirty="0"/>
          </a:p>
        </p:txBody>
      </p:sp>
    </p:spTree>
    <p:extLst>
      <p:ext uri="{BB962C8B-B14F-4D97-AF65-F5344CB8AC3E}">
        <p14:creationId xmlns:p14="http://schemas.microsoft.com/office/powerpoint/2010/main" val="39959450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362"/>
            <a:ext cx="8229600" cy="884238"/>
          </a:xfrm>
        </p:spPr>
        <p:txBody>
          <a:bodyPr>
            <a:normAutofit/>
          </a:bodyPr>
          <a:lstStyle/>
          <a:p>
            <a:r>
              <a:rPr lang="en-US" sz="3600" dirty="0" smtClean="0"/>
              <a:t>Buried hydrocarbons: enormous resources</a:t>
            </a:r>
            <a:endParaRPr lang="en-US" sz="3600" dirty="0"/>
          </a:p>
        </p:txBody>
      </p:sp>
      <p:sp>
        <p:nvSpPr>
          <p:cNvPr id="3" name="TextBox 2"/>
          <p:cNvSpPr txBox="1"/>
          <p:nvPr/>
        </p:nvSpPr>
        <p:spPr>
          <a:xfrm>
            <a:off x="762000" y="1161871"/>
            <a:ext cx="7772400" cy="4924425"/>
          </a:xfrm>
          <a:prstGeom prst="rect">
            <a:avLst/>
          </a:prstGeom>
          <a:noFill/>
        </p:spPr>
        <p:txBody>
          <a:bodyPr wrap="square" rtlCol="0">
            <a:spAutoFit/>
          </a:bodyPr>
          <a:lstStyle/>
          <a:p>
            <a:r>
              <a:rPr lang="en-US" sz="2400" b="1" dirty="0" smtClean="0"/>
              <a:t>Fossil fuels are so abundant that, for </a:t>
            </a:r>
            <a:r>
              <a:rPr lang="en-US" sz="2400" b="1" i="1" dirty="0" smtClean="0"/>
              <a:t>any </a:t>
            </a:r>
            <a:r>
              <a:rPr lang="en-US" sz="2400" b="1" dirty="0" smtClean="0"/>
              <a:t>cumulative-emissions target, even a weak one, </a:t>
            </a:r>
            <a:r>
              <a:rPr lang="en-US" sz="2400" b="1" i="1" dirty="0" smtClean="0"/>
              <a:t>attractive </a:t>
            </a:r>
            <a:r>
              <a:rPr lang="en-US" sz="2400" b="1" dirty="0" smtClean="0"/>
              <a:t>fossil fuel will be left in the ground. </a:t>
            </a:r>
          </a:p>
          <a:p>
            <a:endParaRPr lang="en-US" sz="1400" dirty="0"/>
          </a:p>
          <a:p>
            <a:pPr algn="ctr"/>
            <a:r>
              <a:rPr lang="en-US" sz="2400" dirty="0" smtClean="0"/>
              <a:t>** ** **</a:t>
            </a:r>
          </a:p>
          <a:p>
            <a:endParaRPr lang="en-US" sz="1200" dirty="0" smtClean="0"/>
          </a:p>
          <a:p>
            <a:r>
              <a:rPr lang="en-US" sz="2400" dirty="0" smtClean="0"/>
              <a:t>Huge “resources” of fossil fuels. </a:t>
            </a:r>
            <a:r>
              <a:rPr lang="en-US" sz="2400" dirty="0" err="1" smtClean="0"/>
              <a:t>McKelvey</a:t>
            </a:r>
            <a:r>
              <a:rPr lang="en-US" sz="2400" dirty="0" smtClean="0"/>
              <a:t> diagrams (cost vs. level of certainty) connect “resources” and “reserves.”</a:t>
            </a:r>
          </a:p>
          <a:p>
            <a:endParaRPr lang="en-US" sz="1200" dirty="0" smtClean="0"/>
          </a:p>
          <a:p>
            <a:r>
              <a:rPr lang="en-US" sz="2400" dirty="0" smtClean="0"/>
              <a:t>Resources become reserves over decades (not years and not centuries). </a:t>
            </a:r>
          </a:p>
          <a:p>
            <a:endParaRPr lang="en-US" sz="1200" dirty="0"/>
          </a:p>
          <a:p>
            <a:r>
              <a:rPr lang="en-US" sz="2400" dirty="0" smtClean="0"/>
              <a:t>Booked reserves are small, in this conversation. They are not the issue. Boardroom decisions about investing in new regions like the arctic and in new countries like Oman – </a:t>
            </a:r>
            <a:r>
              <a:rPr lang="en-US" sz="2400" i="1" dirty="0" smtClean="0"/>
              <a:t>are</a:t>
            </a:r>
            <a:r>
              <a:rPr lang="en-US" sz="2400" dirty="0" smtClean="0"/>
              <a:t>!</a:t>
            </a:r>
          </a:p>
        </p:txBody>
      </p:sp>
    </p:spTree>
    <p:extLst>
      <p:ext uri="{BB962C8B-B14F-4D97-AF65-F5344CB8AC3E}">
        <p14:creationId xmlns:p14="http://schemas.microsoft.com/office/powerpoint/2010/main" val="28424559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857250"/>
          </a:xfrm>
        </p:spPr>
        <p:txBody>
          <a:bodyPr/>
          <a:lstStyle/>
          <a:p>
            <a:r>
              <a:rPr lang="en-US" dirty="0" smtClean="0"/>
              <a:t>Resource estimates</a:t>
            </a:r>
            <a:endParaRPr lang="en-US" dirty="0"/>
          </a:p>
        </p:txBody>
      </p:sp>
      <p:sp>
        <p:nvSpPr>
          <p:cNvPr id="6" name="Rectangle 5"/>
          <p:cNvSpPr/>
          <p:nvPr/>
        </p:nvSpPr>
        <p:spPr>
          <a:xfrm>
            <a:off x="685800" y="1371600"/>
            <a:ext cx="7543800" cy="30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57200" y="2057400"/>
            <a:ext cx="8229600" cy="3600986"/>
          </a:xfrm>
          <a:prstGeom prst="rect">
            <a:avLst/>
          </a:prstGeom>
          <a:noFill/>
          <a:ln>
            <a:solidFill>
              <a:schemeClr val="tx1"/>
            </a:solidFill>
          </a:ln>
        </p:spPr>
        <p:txBody>
          <a:bodyPr wrap="square" rtlCol="0">
            <a:spAutoFit/>
          </a:bodyPr>
          <a:lstStyle/>
          <a:p>
            <a:r>
              <a:rPr lang="en-GB" sz="2400" dirty="0"/>
              <a:t>1000 billion tons of CO</a:t>
            </a:r>
            <a:r>
              <a:rPr lang="en-GB" sz="2400" baseline="-25000" dirty="0"/>
              <a:t>2</a:t>
            </a:r>
            <a:r>
              <a:rPr lang="en-GB" sz="2400" dirty="0"/>
              <a:t> </a:t>
            </a:r>
            <a:r>
              <a:rPr lang="en-GB" sz="2400" dirty="0" smtClean="0"/>
              <a:t>(1000 GtCO</a:t>
            </a:r>
            <a:r>
              <a:rPr lang="en-GB" sz="2400" baseline="-25000" dirty="0" smtClean="0"/>
              <a:t>2</a:t>
            </a:r>
            <a:r>
              <a:rPr lang="en-GB" sz="2400" dirty="0" smtClean="0"/>
              <a:t>) result from burning:</a:t>
            </a:r>
          </a:p>
          <a:p>
            <a:endParaRPr lang="en-GB" sz="900" dirty="0" smtClean="0"/>
          </a:p>
          <a:p>
            <a:pPr lvl="1"/>
            <a:r>
              <a:rPr lang="en-GB" dirty="0" smtClean="0"/>
              <a:t>          2 </a:t>
            </a:r>
            <a:r>
              <a:rPr lang="en-GB" dirty="0"/>
              <a:t>trillion barrels of </a:t>
            </a:r>
            <a:r>
              <a:rPr lang="en-GB" dirty="0" smtClean="0"/>
              <a:t>oil</a:t>
            </a:r>
          </a:p>
          <a:p>
            <a:pPr lvl="1"/>
            <a:r>
              <a:rPr lang="en-GB" dirty="0" smtClean="0"/>
              <a:t>20,000 </a:t>
            </a:r>
            <a:r>
              <a:rPr lang="en-GB" dirty="0"/>
              <a:t>trillion cubic feet of </a:t>
            </a:r>
            <a:r>
              <a:rPr lang="en-GB" dirty="0" smtClean="0"/>
              <a:t>gas </a:t>
            </a:r>
            <a:r>
              <a:rPr lang="en-GB" i="1" dirty="0" smtClean="0"/>
              <a:t>[factor of 1000 error in Annual Report!]</a:t>
            </a:r>
            <a:endParaRPr lang="en-GB" i="1" dirty="0" smtClean="0"/>
          </a:p>
          <a:p>
            <a:pPr lvl="1"/>
            <a:r>
              <a:rPr lang="en-GB" dirty="0" smtClean="0"/>
              <a:t>      300 </a:t>
            </a:r>
            <a:r>
              <a:rPr lang="en-GB" dirty="0"/>
              <a:t>billion tons of coal. </a:t>
            </a:r>
            <a:endParaRPr lang="en-GB" dirty="0" smtClean="0"/>
          </a:p>
          <a:p>
            <a:pPr lvl="1"/>
            <a:endParaRPr lang="en-GB" dirty="0"/>
          </a:p>
          <a:p>
            <a:r>
              <a:rPr lang="en-GB" sz="2400" dirty="0" smtClean="0"/>
              <a:t>Resources in the ground, according to </a:t>
            </a:r>
            <a:r>
              <a:rPr lang="en-GB" sz="2400" dirty="0" err="1" smtClean="0"/>
              <a:t>Rogner</a:t>
            </a:r>
            <a:r>
              <a:rPr lang="en-GB" sz="2400" dirty="0" smtClean="0"/>
              <a:t>, in units of GtCO</a:t>
            </a:r>
            <a:r>
              <a:rPr lang="en-GB" sz="2400" baseline="-25000" dirty="0" smtClean="0"/>
              <a:t>2</a:t>
            </a:r>
            <a:r>
              <a:rPr lang="en-GB" sz="2400" dirty="0" smtClean="0"/>
              <a:t>:</a:t>
            </a:r>
          </a:p>
          <a:p>
            <a:endParaRPr lang="en-US" sz="900" dirty="0" smtClean="0"/>
          </a:p>
          <a:p>
            <a:pPr lvl="1"/>
            <a:r>
              <a:rPr lang="en-US" dirty="0" smtClean="0"/>
              <a:t>Oil			 	  8,000</a:t>
            </a:r>
          </a:p>
          <a:p>
            <a:pPr lvl="1"/>
            <a:r>
              <a:rPr lang="en-US" dirty="0" smtClean="0"/>
              <a:t>Gas excluding clathrates		  3,000</a:t>
            </a:r>
          </a:p>
          <a:p>
            <a:pPr lvl="1"/>
            <a:r>
              <a:rPr lang="en-US" dirty="0" smtClean="0"/>
              <a:t>Clathrates			40,000</a:t>
            </a:r>
          </a:p>
          <a:p>
            <a:pPr lvl="1"/>
            <a:r>
              <a:rPr lang="en-US" dirty="0" smtClean="0"/>
              <a:t>Coal				20,000</a:t>
            </a:r>
          </a:p>
          <a:p>
            <a:pPr lvl="1"/>
            <a:r>
              <a:rPr lang="en-US" b="1" dirty="0" smtClean="0"/>
              <a:t>Total			70,000</a:t>
            </a:r>
          </a:p>
        </p:txBody>
      </p:sp>
      <p:sp>
        <p:nvSpPr>
          <p:cNvPr id="3" name="TextBox 2"/>
          <p:cNvSpPr txBox="1"/>
          <p:nvPr/>
        </p:nvSpPr>
        <p:spPr>
          <a:xfrm>
            <a:off x="457200" y="914400"/>
            <a:ext cx="8229600" cy="369332"/>
          </a:xfrm>
          <a:prstGeom prst="rect">
            <a:avLst/>
          </a:prstGeom>
          <a:noFill/>
        </p:spPr>
        <p:txBody>
          <a:bodyPr wrap="square" rtlCol="0">
            <a:spAutoFit/>
          </a:bodyPr>
          <a:lstStyle/>
          <a:p>
            <a:r>
              <a:rPr lang="en-US" dirty="0" smtClean="0"/>
              <a:t>O GtCO</a:t>
            </a:r>
            <a:r>
              <a:rPr lang="en-US" baseline="-25000" dirty="0" smtClean="0"/>
              <a:t>2                                                       </a:t>
            </a:r>
            <a:r>
              <a:rPr lang="en-US" dirty="0" smtClean="0"/>
              <a:t>1700 </a:t>
            </a:r>
            <a:r>
              <a:rPr lang="en-US" baseline="-25000" dirty="0" smtClean="0"/>
              <a:t>                                              </a:t>
            </a:r>
            <a:r>
              <a:rPr lang="en-US" dirty="0" smtClean="0"/>
              <a:t>3000                                       4500</a:t>
            </a:r>
            <a:endParaRPr lang="en-US" baseline="-25000" dirty="0" smtClean="0"/>
          </a:p>
        </p:txBody>
      </p:sp>
      <p:sp>
        <p:nvSpPr>
          <p:cNvPr id="4" name="Rectangle 3"/>
          <p:cNvSpPr/>
          <p:nvPr/>
        </p:nvSpPr>
        <p:spPr>
          <a:xfrm>
            <a:off x="685800" y="1371600"/>
            <a:ext cx="2819400" cy="304800"/>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505200" y="1371600"/>
            <a:ext cx="2209800" cy="304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638800" y="1371600"/>
            <a:ext cx="2590800" cy="304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057236" y="1752600"/>
            <a:ext cx="899798" cy="369332"/>
          </a:xfrm>
          <a:prstGeom prst="rect">
            <a:avLst/>
          </a:prstGeom>
          <a:noFill/>
        </p:spPr>
        <p:txBody>
          <a:bodyPr wrap="none" rtlCol="0">
            <a:spAutoFit/>
          </a:bodyPr>
          <a:lstStyle/>
          <a:p>
            <a:r>
              <a:rPr lang="en-US" dirty="0" smtClean="0"/>
              <a:t>Already</a:t>
            </a:r>
            <a:endParaRPr lang="en-US" dirty="0"/>
          </a:p>
        </p:txBody>
      </p:sp>
      <p:sp>
        <p:nvSpPr>
          <p:cNvPr id="13" name="TextBox 12"/>
          <p:cNvSpPr txBox="1"/>
          <p:nvPr/>
        </p:nvSpPr>
        <p:spPr>
          <a:xfrm>
            <a:off x="5388238" y="1752600"/>
            <a:ext cx="506870" cy="369332"/>
          </a:xfrm>
          <a:prstGeom prst="rect">
            <a:avLst/>
          </a:prstGeom>
          <a:noFill/>
        </p:spPr>
        <p:txBody>
          <a:bodyPr wrap="none" rtlCol="0">
            <a:spAutoFit/>
          </a:bodyPr>
          <a:lstStyle/>
          <a:p>
            <a:r>
              <a:rPr lang="en-US" dirty="0" smtClean="0"/>
              <a:t>2</a:t>
            </a:r>
            <a:r>
              <a:rPr lang="en-US" baseline="30000" dirty="0" smtClean="0"/>
              <a:t>o</a:t>
            </a:r>
            <a:r>
              <a:rPr lang="en-US" dirty="0" smtClean="0"/>
              <a:t>C</a:t>
            </a:r>
            <a:endParaRPr lang="en-US" dirty="0"/>
          </a:p>
        </p:txBody>
      </p:sp>
      <p:sp>
        <p:nvSpPr>
          <p:cNvPr id="14" name="TextBox 13"/>
          <p:cNvSpPr txBox="1"/>
          <p:nvPr/>
        </p:nvSpPr>
        <p:spPr>
          <a:xfrm>
            <a:off x="7944459" y="1752600"/>
            <a:ext cx="506870" cy="369332"/>
          </a:xfrm>
          <a:prstGeom prst="rect">
            <a:avLst/>
          </a:prstGeom>
          <a:noFill/>
        </p:spPr>
        <p:txBody>
          <a:bodyPr wrap="none" rtlCol="0">
            <a:spAutoFit/>
          </a:bodyPr>
          <a:lstStyle/>
          <a:p>
            <a:r>
              <a:rPr lang="en-US" dirty="0"/>
              <a:t>3</a:t>
            </a:r>
            <a:r>
              <a:rPr lang="en-US" baseline="30000" dirty="0" smtClean="0"/>
              <a:t>o</a:t>
            </a:r>
            <a:r>
              <a:rPr lang="en-US" dirty="0" smtClean="0"/>
              <a:t>C</a:t>
            </a:r>
            <a:endParaRPr lang="en-US" dirty="0"/>
          </a:p>
        </p:txBody>
      </p:sp>
      <p:sp>
        <p:nvSpPr>
          <p:cNvPr id="5" name="Rectangle 4"/>
          <p:cNvSpPr/>
          <p:nvPr/>
        </p:nvSpPr>
        <p:spPr>
          <a:xfrm>
            <a:off x="457200" y="6182380"/>
            <a:ext cx="8077200" cy="523220"/>
          </a:xfrm>
          <a:prstGeom prst="rect">
            <a:avLst/>
          </a:prstGeom>
        </p:spPr>
        <p:txBody>
          <a:bodyPr wrap="square">
            <a:spAutoFit/>
          </a:bodyPr>
          <a:lstStyle/>
          <a:p>
            <a:r>
              <a:rPr lang="en-GB" sz="1400" i="1" dirty="0" smtClean="0"/>
              <a:t>Source</a:t>
            </a:r>
            <a:r>
              <a:rPr lang="en-GB" sz="1400" dirty="0" smtClean="0"/>
              <a:t>: </a:t>
            </a:r>
            <a:r>
              <a:rPr lang="en-GB" sz="1400" dirty="0" err="1" smtClean="0"/>
              <a:t>Rogner</a:t>
            </a:r>
            <a:r>
              <a:rPr lang="en-GB" sz="1400" dirty="0" smtClean="0"/>
              <a:t>, H-H, 1997. “An assessment of world hydrocarbon resources,” </a:t>
            </a:r>
            <a:r>
              <a:rPr lang="en-GB" sz="1400" i="1" dirty="0" smtClean="0"/>
              <a:t>Ann. Rev. Energy and </a:t>
            </a:r>
            <a:r>
              <a:rPr lang="en-GB" sz="1400" i="1" dirty="0" err="1" smtClean="0"/>
              <a:t>Env</a:t>
            </a:r>
            <a:r>
              <a:rPr lang="en-GB" sz="1400" dirty="0" smtClean="0"/>
              <a:t>. </a:t>
            </a:r>
            <a:r>
              <a:rPr lang="en-GB" sz="1400" i="1" dirty="0" smtClean="0"/>
              <a:t>22</a:t>
            </a:r>
            <a:r>
              <a:rPr lang="en-GB" sz="1400" dirty="0" smtClean="0"/>
              <a:t>, pp. 217-262. The table reworked here is on p. 249. Estimates include “additional” resources.</a:t>
            </a:r>
            <a:endParaRPr lang="en-US" sz="1400" dirty="0" smtClean="0"/>
          </a:p>
        </p:txBody>
      </p:sp>
      <p:sp>
        <p:nvSpPr>
          <p:cNvPr id="9" name="TextBox 8"/>
          <p:cNvSpPr txBox="1"/>
          <p:nvPr/>
        </p:nvSpPr>
        <p:spPr>
          <a:xfrm>
            <a:off x="1143000" y="5708075"/>
            <a:ext cx="6858000" cy="369332"/>
          </a:xfrm>
          <a:prstGeom prst="rect">
            <a:avLst/>
          </a:prstGeom>
          <a:noFill/>
        </p:spPr>
        <p:txBody>
          <a:bodyPr wrap="square" rtlCol="0">
            <a:spAutoFit/>
          </a:bodyPr>
          <a:lstStyle/>
          <a:p>
            <a:r>
              <a:rPr lang="en-US" dirty="0" smtClean="0"/>
              <a:t>Point of reference: 1 “stabilization wedge” is 100</a:t>
            </a:r>
            <a:r>
              <a:rPr lang="en-US" dirty="0"/>
              <a:t> </a:t>
            </a:r>
            <a:r>
              <a:rPr lang="en-US" dirty="0" smtClean="0"/>
              <a:t>GtCO</a:t>
            </a:r>
            <a:r>
              <a:rPr lang="en-US" baseline="-25000" dirty="0" smtClean="0"/>
              <a:t>2</a:t>
            </a:r>
            <a:r>
              <a:rPr lang="en-US" dirty="0" smtClean="0"/>
              <a:t> not emitted.</a:t>
            </a:r>
            <a:endParaRPr lang="en-US" dirty="0"/>
          </a:p>
        </p:txBody>
      </p:sp>
    </p:spTree>
    <p:extLst>
      <p:ext uri="{BB962C8B-B14F-4D97-AF65-F5344CB8AC3E}">
        <p14:creationId xmlns:p14="http://schemas.microsoft.com/office/powerpoint/2010/main" val="771834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a:xfrm>
            <a:off x="457200" y="106363"/>
            <a:ext cx="8229600" cy="960437"/>
          </a:xfrm>
        </p:spPr>
        <p:txBody>
          <a:bodyPr/>
          <a:lstStyle/>
          <a:p>
            <a:pPr eaLnBrk="1" hangingPunct="1"/>
            <a:r>
              <a:rPr lang="en-US" altLang="en-US" dirty="0" smtClean="0"/>
              <a:t>Vann’s View of World Oil Supply</a:t>
            </a:r>
          </a:p>
        </p:txBody>
      </p:sp>
      <p:graphicFrame>
        <p:nvGraphicFramePr>
          <p:cNvPr id="1368067" name="Group 3"/>
          <p:cNvGraphicFramePr>
            <a:graphicFrameLocks noGrp="1"/>
          </p:cNvGraphicFramePr>
          <p:nvPr>
            <p:ph idx="1"/>
            <p:extLst>
              <p:ext uri="{D42A27DB-BD31-4B8C-83A1-F6EECF244321}">
                <p14:modId xmlns:p14="http://schemas.microsoft.com/office/powerpoint/2010/main" val="849681297"/>
              </p:ext>
            </p:extLst>
          </p:nvPr>
        </p:nvGraphicFramePr>
        <p:xfrm>
          <a:off x="762000" y="3540125"/>
          <a:ext cx="4114800" cy="3094038"/>
        </p:xfrm>
        <a:graphic>
          <a:graphicData uri="http://schemas.openxmlformats.org/drawingml/2006/table">
            <a:tbl>
              <a:tblPr/>
              <a:tblGrid>
                <a:gridCol w="1371600"/>
                <a:gridCol w="1371600"/>
                <a:gridCol w="1371600"/>
              </a:tblGrid>
              <a:tr h="58136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chemeClr val="tx1"/>
                          </a:solidFill>
                          <a:effectLst/>
                          <a:latin typeface="Arial" pitchFamily="34" charset="0"/>
                        </a:rPr>
                        <a:t>Sources of New Oil</a:t>
                      </a:r>
                    </a:p>
                  </a:txBody>
                  <a:tcPr marL="90000" marR="90000" marT="46807" marB="46807" horzOverflow="overflow">
                    <a:lnL cap="flat">
                      <a:noFill/>
                    </a:lnL>
                    <a:lnR>
                      <a:noFill/>
                    </a:lnR>
                    <a:lnT cap="flat">
                      <a:noFill/>
                    </a:lnT>
                    <a:lnB>
                      <a:noFill/>
                    </a:lnB>
                    <a:lnTlToBr>
                      <a:noFill/>
                    </a:lnTlToBr>
                    <a:lnBlToTr>
                      <a:noFill/>
                    </a:lnBlToTr>
                    <a:solidFill>
                      <a:srgbClr val="FFFD9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chemeClr val="tx1"/>
                          </a:solidFill>
                          <a:effectLst/>
                          <a:latin typeface="Arial" pitchFamily="34" charset="0"/>
                        </a:rPr>
                        <a:t>Low Case (TB)</a:t>
                      </a:r>
                      <a:endParaRPr kumimoji="0" lang="en-US" sz="1600" b="1" i="0" u="none" strike="noStrike" cap="none" normalizeH="0" baseline="0" smtClean="0">
                        <a:ln>
                          <a:noFill/>
                        </a:ln>
                        <a:solidFill>
                          <a:schemeClr val="tx1"/>
                        </a:solidFill>
                        <a:effectLst/>
                        <a:latin typeface="Arial" pitchFamily="34" charset="0"/>
                      </a:endParaRPr>
                    </a:p>
                  </a:txBody>
                  <a:tcPr marL="90000" marR="90000" marT="46807" marB="46807" horzOverflow="overflow">
                    <a:lnL>
                      <a:noFill/>
                    </a:lnL>
                    <a:lnR>
                      <a:noFill/>
                    </a:lnR>
                    <a:lnT cap="flat">
                      <a:noFill/>
                    </a:lnT>
                    <a:lnB>
                      <a:noFill/>
                    </a:lnB>
                    <a:lnTlToBr>
                      <a:noFill/>
                    </a:lnTlToBr>
                    <a:lnBlToTr>
                      <a:noFill/>
                    </a:lnBlToTr>
                    <a:solidFill>
                      <a:srgbClr val="FFFD9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B050"/>
                          </a:solidFill>
                          <a:effectLst/>
                          <a:latin typeface="Arial" pitchFamily="34" charset="0"/>
                        </a:rPr>
                        <a:t>High Case (TB)</a:t>
                      </a:r>
                      <a:endParaRPr kumimoji="0" lang="en-US" sz="1600" b="1" i="0" u="none" strike="noStrike" cap="none" normalizeH="0" baseline="0" dirty="0" smtClean="0">
                        <a:ln>
                          <a:noFill/>
                        </a:ln>
                        <a:solidFill>
                          <a:srgbClr val="00B050"/>
                        </a:solidFill>
                        <a:effectLst/>
                        <a:latin typeface="Arial" pitchFamily="34" charset="0"/>
                      </a:endParaRPr>
                    </a:p>
                  </a:txBody>
                  <a:tcPr marL="90000" marR="90000" marT="46807" marB="46807" horzOverflow="overflow">
                    <a:lnL>
                      <a:noFill/>
                    </a:lnL>
                    <a:lnR cap="flat">
                      <a:noFill/>
                    </a:lnR>
                    <a:lnT cap="flat">
                      <a:noFill/>
                    </a:lnT>
                    <a:lnB>
                      <a:noFill/>
                    </a:lnB>
                    <a:lnTlToBr>
                      <a:noFill/>
                    </a:lnTlToBr>
                    <a:lnBlToTr>
                      <a:noFill/>
                    </a:lnBlToTr>
                    <a:solidFill>
                      <a:srgbClr val="FFFD9B"/>
                    </a:solidFill>
                  </a:tcPr>
                </a:tc>
              </a:tr>
              <a:tr h="337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rPr>
                        <a:t>Production</a:t>
                      </a:r>
                    </a:p>
                  </a:txBody>
                  <a:tcPr marL="90000" marR="90000" marT="46807" marB="46807" horzOverflow="overflow">
                    <a:lnL cap="flat">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rPr>
                        <a:t>1.0</a:t>
                      </a:r>
                    </a:p>
                  </a:txBody>
                  <a:tcPr marL="90000" marR="90000" marT="46807" marB="46807" horzOverflow="overflow">
                    <a:lnL>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rPr>
                        <a:t>1.0</a:t>
                      </a:r>
                    </a:p>
                  </a:txBody>
                  <a:tcPr marL="90000" marR="90000" marT="46807" marB="46807" horzOverflow="overflow">
                    <a:lnL>
                      <a:noFill/>
                    </a:lnL>
                    <a:lnR cap="flat">
                      <a:noFill/>
                    </a:lnR>
                    <a:lnT>
                      <a:noFill/>
                    </a:lnT>
                    <a:lnB>
                      <a:noFill/>
                    </a:lnB>
                    <a:lnTlToBr>
                      <a:noFill/>
                    </a:lnTlToBr>
                    <a:lnBlToTr>
                      <a:noFill/>
                    </a:lnBlToTr>
                    <a:solidFill>
                      <a:schemeClr val="accent1">
                        <a:lumMod val="20000"/>
                        <a:lumOff val="80000"/>
                      </a:schemeClr>
                    </a:solidFill>
                  </a:tcPr>
                </a:tc>
              </a:tr>
              <a:tr h="337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rPr>
                        <a:t>Reserves</a:t>
                      </a:r>
                    </a:p>
                  </a:txBody>
                  <a:tcPr marL="90000" marR="90000" marT="46807" marB="46807" horzOverflow="overflow">
                    <a:lnL cap="flat">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rPr>
                        <a:t>1.0</a:t>
                      </a:r>
                    </a:p>
                  </a:txBody>
                  <a:tcPr marL="90000" marR="90000" marT="46807" marB="46807" horzOverflow="overflow">
                    <a:lnL>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rPr>
                        <a:t>1.0</a:t>
                      </a:r>
                    </a:p>
                  </a:txBody>
                  <a:tcPr marL="90000" marR="90000" marT="46807" marB="46807" horzOverflow="overflow">
                    <a:lnL>
                      <a:noFill/>
                    </a:lnL>
                    <a:lnR cap="flat">
                      <a:noFill/>
                    </a:lnR>
                    <a:lnT>
                      <a:noFill/>
                    </a:lnT>
                    <a:lnB>
                      <a:noFill/>
                    </a:lnB>
                    <a:lnTlToBr>
                      <a:noFill/>
                    </a:lnTlToBr>
                    <a:lnBlToTr>
                      <a:noFill/>
                    </a:lnBlToTr>
                    <a:solidFill>
                      <a:schemeClr val="accent1">
                        <a:lumMod val="20000"/>
                        <a:lumOff val="80000"/>
                      </a:schemeClr>
                    </a:solidFill>
                  </a:tcPr>
                </a:tc>
              </a:tr>
              <a:tr h="337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chemeClr val="tx1"/>
                          </a:solidFill>
                          <a:effectLst/>
                          <a:latin typeface="Arial" pitchFamily="34" charset="0"/>
                        </a:rPr>
                        <a:t>Exploration</a:t>
                      </a:r>
                      <a:endParaRPr kumimoji="0" lang="en-US" sz="1600" b="0" i="0" u="none" strike="noStrike" cap="none" normalizeH="0" baseline="0" smtClean="0">
                        <a:ln>
                          <a:noFill/>
                        </a:ln>
                        <a:solidFill>
                          <a:schemeClr val="tx1"/>
                        </a:solidFill>
                        <a:effectLst/>
                        <a:latin typeface="Arial" pitchFamily="34" charset="0"/>
                      </a:endParaRPr>
                    </a:p>
                  </a:txBody>
                  <a:tcPr marL="90000" marR="90000" marT="46807" marB="46807" horzOverflow="overflow">
                    <a:lnL cap="flat">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chemeClr val="tx1"/>
                          </a:solidFill>
                          <a:effectLst/>
                          <a:latin typeface="Arial" pitchFamily="34" charset="0"/>
                        </a:rPr>
                        <a:t>0.25</a:t>
                      </a:r>
                      <a:endParaRPr kumimoji="0" lang="en-US" sz="1600" b="0" i="0" u="none" strike="noStrike" cap="none" normalizeH="0" baseline="0" smtClean="0">
                        <a:ln>
                          <a:noFill/>
                        </a:ln>
                        <a:solidFill>
                          <a:schemeClr val="tx1"/>
                        </a:solidFill>
                        <a:effectLst/>
                        <a:latin typeface="Arial" pitchFamily="34" charset="0"/>
                      </a:endParaRPr>
                    </a:p>
                  </a:txBody>
                  <a:tcPr marL="90000" marR="90000" marT="46807" marB="46807" horzOverflow="overflow">
                    <a:lnL>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rPr>
                        <a:t>0.75</a:t>
                      </a:r>
                      <a:endParaRPr kumimoji="0" lang="en-US" sz="1600" b="0" i="0" u="none" strike="noStrike" cap="none" normalizeH="0" baseline="0" dirty="0" smtClean="0">
                        <a:ln>
                          <a:noFill/>
                        </a:ln>
                        <a:solidFill>
                          <a:schemeClr val="tx1"/>
                        </a:solidFill>
                        <a:effectLst/>
                        <a:latin typeface="Arial" pitchFamily="34" charset="0"/>
                      </a:endParaRPr>
                    </a:p>
                  </a:txBody>
                  <a:tcPr marL="90000" marR="90000" marT="46807" marB="46807" horzOverflow="overflow">
                    <a:lnL>
                      <a:noFill/>
                    </a:lnL>
                    <a:lnR cap="flat">
                      <a:noFill/>
                    </a:lnR>
                    <a:lnT>
                      <a:noFill/>
                    </a:lnT>
                    <a:lnB>
                      <a:noFill/>
                    </a:lnB>
                    <a:lnTlToBr>
                      <a:noFill/>
                    </a:lnTlToBr>
                    <a:lnBlToTr>
                      <a:noFill/>
                    </a:lnBlToTr>
                    <a:solidFill>
                      <a:schemeClr val="accent1">
                        <a:lumMod val="20000"/>
                        <a:lumOff val="80000"/>
                      </a:schemeClr>
                    </a:solidFill>
                  </a:tcPr>
                </a:tc>
              </a:tr>
              <a:tr h="581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chemeClr val="tx1"/>
                          </a:solidFill>
                          <a:effectLst/>
                          <a:latin typeface="Arial" pitchFamily="34" charset="0"/>
                        </a:rPr>
                        <a:t>Reserves Growth</a:t>
                      </a:r>
                      <a:endParaRPr kumimoji="0" lang="en-US" sz="1600" b="0" i="0" u="none" strike="noStrike" cap="none" normalizeH="0" baseline="0" smtClean="0">
                        <a:ln>
                          <a:noFill/>
                        </a:ln>
                        <a:solidFill>
                          <a:schemeClr val="tx1"/>
                        </a:solidFill>
                        <a:effectLst/>
                        <a:latin typeface="Arial" pitchFamily="34" charset="0"/>
                      </a:endParaRPr>
                    </a:p>
                  </a:txBody>
                  <a:tcPr marL="90000" marR="90000" marT="46807" marB="46807" horzOverflow="overflow">
                    <a:lnL cap="flat">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chemeClr val="tx1"/>
                          </a:solidFill>
                          <a:effectLst/>
                          <a:latin typeface="Arial" pitchFamily="34" charset="0"/>
                        </a:rPr>
                        <a:t>0.5</a:t>
                      </a:r>
                      <a:endParaRPr kumimoji="0" lang="en-US" sz="1600" b="0" i="0" u="none" strike="noStrike" cap="none" normalizeH="0" baseline="0" smtClean="0">
                        <a:ln>
                          <a:noFill/>
                        </a:ln>
                        <a:solidFill>
                          <a:schemeClr val="tx1"/>
                        </a:solidFill>
                        <a:effectLst/>
                        <a:latin typeface="Arial" pitchFamily="34" charset="0"/>
                      </a:endParaRPr>
                    </a:p>
                  </a:txBody>
                  <a:tcPr marL="90000" marR="90000" marT="46807" marB="46807" horzOverflow="overflow">
                    <a:lnL>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rPr>
                        <a:t>1.0</a:t>
                      </a:r>
                      <a:endParaRPr kumimoji="0" lang="en-US" sz="1600" b="0" i="0" u="none" strike="noStrike" cap="none" normalizeH="0" baseline="0" dirty="0" smtClean="0">
                        <a:ln>
                          <a:noFill/>
                        </a:ln>
                        <a:solidFill>
                          <a:schemeClr val="tx1"/>
                        </a:solidFill>
                        <a:effectLst/>
                        <a:latin typeface="Arial" pitchFamily="34" charset="0"/>
                      </a:endParaRPr>
                    </a:p>
                  </a:txBody>
                  <a:tcPr marL="90000" marR="90000" marT="46807" marB="46807" horzOverflow="overflow">
                    <a:lnL>
                      <a:noFill/>
                    </a:lnL>
                    <a:lnR cap="flat">
                      <a:noFill/>
                    </a:lnR>
                    <a:lnT>
                      <a:noFill/>
                    </a:lnT>
                    <a:lnB>
                      <a:noFill/>
                    </a:lnB>
                    <a:lnTlToBr>
                      <a:noFill/>
                    </a:lnTlToBr>
                    <a:lnBlToTr>
                      <a:noFill/>
                    </a:lnBlToTr>
                    <a:solidFill>
                      <a:schemeClr val="accent1">
                        <a:lumMod val="20000"/>
                        <a:lumOff val="80000"/>
                      </a:schemeClr>
                    </a:solidFill>
                  </a:tcPr>
                </a:tc>
              </a:tr>
              <a:tr h="581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chemeClr val="tx1"/>
                          </a:solidFill>
                          <a:effectLst/>
                          <a:latin typeface="Arial" pitchFamily="34" charset="0"/>
                        </a:rPr>
                        <a:t>Non-conventional</a:t>
                      </a:r>
                      <a:endParaRPr kumimoji="0" lang="en-US" sz="1600" b="0" i="0" u="none" strike="noStrike" cap="none" normalizeH="0" baseline="0" smtClean="0">
                        <a:ln>
                          <a:noFill/>
                        </a:ln>
                        <a:solidFill>
                          <a:schemeClr val="tx1"/>
                        </a:solidFill>
                        <a:effectLst/>
                        <a:latin typeface="Arial" pitchFamily="34" charset="0"/>
                      </a:endParaRPr>
                    </a:p>
                  </a:txBody>
                  <a:tcPr marL="90000" marR="90000" marT="46807" marB="46807" horzOverflow="overflow">
                    <a:lnL cap="flat">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chemeClr val="tx1"/>
                          </a:solidFill>
                          <a:effectLst/>
                          <a:latin typeface="Arial" pitchFamily="34" charset="0"/>
                        </a:rPr>
                        <a:t>0.25</a:t>
                      </a:r>
                      <a:endParaRPr kumimoji="0" lang="en-US" sz="1600" b="0" i="0" u="none" strike="noStrike" cap="none" normalizeH="0" baseline="0" smtClean="0">
                        <a:ln>
                          <a:noFill/>
                        </a:ln>
                        <a:solidFill>
                          <a:schemeClr val="tx1"/>
                        </a:solidFill>
                        <a:effectLst/>
                        <a:latin typeface="Arial" pitchFamily="34" charset="0"/>
                      </a:endParaRPr>
                    </a:p>
                  </a:txBody>
                  <a:tcPr marL="90000" marR="90000" marT="46807" marB="46807" horzOverflow="overflow">
                    <a:lnL>
                      <a:noFill/>
                    </a:lnL>
                    <a:lnR>
                      <a:noFill/>
                    </a:lnR>
                    <a:lnT>
                      <a:noFill/>
                    </a:lnT>
                    <a:lnB>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rPr>
                        <a:t>1.25</a:t>
                      </a:r>
                      <a:endParaRPr kumimoji="0" lang="en-US" sz="1600" b="0" i="0" u="none" strike="noStrike" cap="none" normalizeH="0" baseline="0" dirty="0" smtClean="0">
                        <a:ln>
                          <a:noFill/>
                        </a:ln>
                        <a:solidFill>
                          <a:schemeClr val="tx1"/>
                        </a:solidFill>
                        <a:effectLst/>
                        <a:latin typeface="Arial" pitchFamily="34" charset="0"/>
                      </a:endParaRPr>
                    </a:p>
                  </a:txBody>
                  <a:tcPr marL="90000" marR="90000" marT="46807" marB="46807" horzOverflow="overflow">
                    <a:lnL>
                      <a:noFill/>
                    </a:lnL>
                    <a:lnR cap="flat">
                      <a:noFill/>
                    </a:lnR>
                    <a:lnT>
                      <a:noFill/>
                    </a:lnT>
                    <a:lnB>
                      <a:noFill/>
                    </a:lnB>
                    <a:lnTlToBr>
                      <a:noFill/>
                    </a:lnTlToBr>
                    <a:lnBlToTr>
                      <a:noFill/>
                    </a:lnBlToTr>
                    <a:solidFill>
                      <a:schemeClr val="accent1">
                        <a:lumMod val="20000"/>
                        <a:lumOff val="80000"/>
                      </a:schemeClr>
                    </a:solidFill>
                  </a:tcPr>
                </a:tc>
              </a:tr>
              <a:tr h="337488">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sz="1600" b="1" i="1" u="none" strike="noStrike" cap="none" normalizeH="0" baseline="0" smtClean="0">
                          <a:ln>
                            <a:noFill/>
                          </a:ln>
                          <a:solidFill>
                            <a:schemeClr val="tx1"/>
                          </a:solidFill>
                          <a:effectLst/>
                          <a:latin typeface="Arial" pitchFamily="34" charset="0"/>
                        </a:rPr>
                        <a:t>Total</a:t>
                      </a:r>
                      <a:endParaRPr kumimoji="0" lang="en-US" sz="1600" b="1" i="1" u="none" strike="noStrike" cap="none" normalizeH="0" baseline="0" smtClean="0">
                        <a:ln>
                          <a:noFill/>
                        </a:ln>
                        <a:solidFill>
                          <a:schemeClr val="tx1"/>
                        </a:solidFill>
                        <a:effectLst/>
                        <a:latin typeface="Arial" pitchFamily="34" charset="0"/>
                      </a:endParaRPr>
                    </a:p>
                  </a:txBody>
                  <a:tcPr marL="90000" marR="90000" marT="46807" marB="46807" horzOverflow="overflow">
                    <a:lnL cap="flat">
                      <a:noFill/>
                    </a:lnL>
                    <a:lnR>
                      <a:noFill/>
                    </a:lnR>
                    <a:lnT>
                      <a:noFill/>
                    </a:lnT>
                    <a:lnB cap="flat">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chemeClr val="tx1"/>
                          </a:solidFill>
                          <a:effectLst/>
                          <a:latin typeface="Arial" pitchFamily="34" charset="0"/>
                        </a:rPr>
                        <a:t>3.0</a:t>
                      </a:r>
                      <a:endParaRPr kumimoji="0" lang="en-US" sz="1600" b="1" i="0" u="none" strike="noStrike" cap="none" normalizeH="0" baseline="0" smtClean="0">
                        <a:ln>
                          <a:noFill/>
                        </a:ln>
                        <a:solidFill>
                          <a:schemeClr val="tx1"/>
                        </a:solidFill>
                        <a:effectLst/>
                        <a:latin typeface="Arial" pitchFamily="34" charset="0"/>
                      </a:endParaRPr>
                    </a:p>
                  </a:txBody>
                  <a:tcPr marL="90000" marR="90000" marT="46807" marB="46807" horzOverflow="overflow">
                    <a:lnL>
                      <a:noFill/>
                    </a:lnL>
                    <a:lnR>
                      <a:noFill/>
                    </a:lnR>
                    <a:lnT>
                      <a:noFill/>
                    </a:lnT>
                    <a:lnB cap="flat">
                      <a:noFill/>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B050"/>
                          </a:solidFill>
                          <a:effectLst/>
                          <a:latin typeface="Arial" pitchFamily="34" charset="0"/>
                        </a:rPr>
                        <a:t>5.0</a:t>
                      </a:r>
                      <a:endParaRPr kumimoji="0" lang="en-US" sz="1600" b="1" i="0" u="none" strike="noStrike" cap="none" normalizeH="0" baseline="0" dirty="0" smtClean="0">
                        <a:ln>
                          <a:noFill/>
                        </a:ln>
                        <a:solidFill>
                          <a:srgbClr val="00B050"/>
                        </a:solidFill>
                        <a:effectLst/>
                        <a:latin typeface="Arial" pitchFamily="34" charset="0"/>
                      </a:endParaRPr>
                    </a:p>
                  </a:txBody>
                  <a:tcPr marL="90000" marR="90000" marT="46807" marB="46807" horzOverflow="overflow">
                    <a:lnL>
                      <a:noFill/>
                    </a:lnL>
                    <a:lnR cap="flat">
                      <a:noFill/>
                    </a:lnR>
                    <a:lnT>
                      <a:noFill/>
                    </a:lnT>
                    <a:lnB cap="flat">
                      <a:noFill/>
                    </a:lnB>
                    <a:lnTlToBr>
                      <a:noFill/>
                    </a:lnTlToBr>
                    <a:lnBlToTr>
                      <a:noFill/>
                    </a:lnBlToTr>
                    <a:solidFill>
                      <a:schemeClr val="accent1">
                        <a:lumMod val="20000"/>
                        <a:lumOff val="80000"/>
                      </a:schemeClr>
                    </a:solidFill>
                  </a:tcPr>
                </a:tc>
              </a:tr>
            </a:tbl>
          </a:graphicData>
        </a:graphic>
      </p:graphicFrame>
      <p:grpSp>
        <p:nvGrpSpPr>
          <p:cNvPr id="2" name="Group 41"/>
          <p:cNvGrpSpPr>
            <a:grpSpLocks/>
          </p:cNvGrpSpPr>
          <p:nvPr/>
        </p:nvGrpSpPr>
        <p:grpSpPr bwMode="auto">
          <a:xfrm>
            <a:off x="152400" y="990600"/>
            <a:ext cx="5105400" cy="2517775"/>
            <a:chOff x="678" y="1324"/>
            <a:chExt cx="5258" cy="3160"/>
          </a:xfrm>
        </p:grpSpPr>
        <p:graphicFrame>
          <p:nvGraphicFramePr>
            <p:cNvPr id="331806" name="Object 42"/>
            <p:cNvGraphicFramePr>
              <a:graphicFrameLocks noChangeAspect="1"/>
            </p:cNvGraphicFramePr>
            <p:nvPr/>
          </p:nvGraphicFramePr>
          <p:xfrm>
            <a:off x="678" y="1324"/>
            <a:ext cx="5258" cy="3160"/>
          </p:xfrm>
          <a:graphic>
            <a:graphicData uri="http://schemas.openxmlformats.org/presentationml/2006/ole">
              <mc:AlternateContent xmlns:mc="http://schemas.openxmlformats.org/markup-compatibility/2006">
                <mc:Choice xmlns:v="urn:schemas-microsoft-com:vml" Requires="v">
                  <p:oleObj spid="_x0000_s1033" name="Chart" r:id="rId3" imgW="8353320" imgH="5019685" progId="MSGraph.Chart.8">
                    <p:embed followColorScheme="full"/>
                  </p:oleObj>
                </mc:Choice>
                <mc:Fallback>
                  <p:oleObj name="Chart" r:id="rId3" imgW="8353320" imgH="5019685" progId="MSGraph.Chart.8">
                    <p:embed followColorScheme="full"/>
                    <p:pic>
                      <p:nvPicPr>
                        <p:cNvPr id="0" name=""/>
                        <p:cNvPicPr>
                          <a:picLocks noChangeAspect="1" noChangeArrowheads="1"/>
                        </p:cNvPicPr>
                        <p:nvPr/>
                      </p:nvPicPr>
                      <p:blipFill>
                        <a:blip r:embed="rId4"/>
                        <a:srcRect/>
                        <a:stretch>
                          <a:fillRect/>
                        </a:stretch>
                      </p:blipFill>
                      <p:spPr bwMode="auto">
                        <a:xfrm>
                          <a:off x="678" y="1324"/>
                          <a:ext cx="5258" cy="3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1807" name="Text Box 43"/>
            <p:cNvSpPr txBox="1">
              <a:spLocks noChangeArrowheads="1"/>
            </p:cNvSpPr>
            <p:nvPr/>
          </p:nvSpPr>
          <p:spPr bwMode="auto">
            <a:xfrm>
              <a:off x="1803" y="3420"/>
              <a:ext cx="68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0000" tIns="46800" rIns="90000" bIns="46800">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000" b="1">
                  <a:latin typeface="Univers 45 Light" pitchFamily="2" charset="0"/>
                  <a:cs typeface="Arial" charset="0"/>
                </a:rPr>
                <a:t>1TB</a:t>
              </a:r>
              <a:endParaRPr lang="en-US" altLang="en-US" sz="2000" b="1">
                <a:latin typeface="Univers 45 Light" pitchFamily="2" charset="0"/>
                <a:cs typeface="Arial" charset="0"/>
              </a:endParaRPr>
            </a:p>
          </p:txBody>
        </p:sp>
        <p:sp>
          <p:nvSpPr>
            <p:cNvPr id="331808" name="Text Box 44"/>
            <p:cNvSpPr txBox="1">
              <a:spLocks noChangeArrowheads="1"/>
            </p:cNvSpPr>
            <p:nvPr/>
          </p:nvSpPr>
          <p:spPr bwMode="auto">
            <a:xfrm>
              <a:off x="4453" y="3420"/>
              <a:ext cx="68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0000" tIns="46800" rIns="90000" bIns="46800">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000" b="1">
                  <a:latin typeface="Univers 45 Light" pitchFamily="2" charset="0"/>
                  <a:cs typeface="Arial" charset="0"/>
                </a:rPr>
                <a:t>1TB</a:t>
              </a:r>
              <a:endParaRPr lang="en-US" altLang="en-US" sz="2000" b="1">
                <a:latin typeface="Univers 45 Light" pitchFamily="2" charset="0"/>
                <a:cs typeface="Arial" charset="0"/>
              </a:endParaRPr>
            </a:p>
          </p:txBody>
        </p:sp>
        <p:sp>
          <p:nvSpPr>
            <p:cNvPr id="331809" name="Text Box 45"/>
            <p:cNvSpPr txBox="1">
              <a:spLocks noChangeArrowheads="1"/>
            </p:cNvSpPr>
            <p:nvPr/>
          </p:nvSpPr>
          <p:spPr bwMode="auto">
            <a:xfrm>
              <a:off x="2516" y="3420"/>
              <a:ext cx="681"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0000" tIns="46800" rIns="90000" bIns="46800">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000" b="1">
                  <a:latin typeface="Univers 45 Light" pitchFamily="2" charset="0"/>
                  <a:cs typeface="Arial" charset="0"/>
                </a:rPr>
                <a:t>1TB</a:t>
              </a:r>
              <a:endParaRPr lang="en-US" altLang="en-US" sz="2000" b="1">
                <a:latin typeface="Univers 45 Light" pitchFamily="2" charset="0"/>
                <a:cs typeface="Arial" charset="0"/>
              </a:endParaRPr>
            </a:p>
          </p:txBody>
        </p:sp>
        <p:sp>
          <p:nvSpPr>
            <p:cNvPr id="331810" name="Text Box 46"/>
            <p:cNvSpPr txBox="1">
              <a:spLocks noChangeArrowheads="1"/>
            </p:cNvSpPr>
            <p:nvPr/>
          </p:nvSpPr>
          <p:spPr bwMode="auto">
            <a:xfrm>
              <a:off x="3768" y="3420"/>
              <a:ext cx="68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0000" tIns="46800" rIns="90000" bIns="46800">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000" b="1">
                  <a:latin typeface="Univers 45 Light" pitchFamily="2" charset="0"/>
                  <a:cs typeface="Arial" charset="0"/>
                </a:rPr>
                <a:t>1TB</a:t>
              </a:r>
              <a:endParaRPr lang="en-US" altLang="en-US" sz="2000" b="1">
                <a:latin typeface="Univers 45 Light" pitchFamily="2" charset="0"/>
                <a:cs typeface="Arial" charset="0"/>
              </a:endParaRPr>
            </a:p>
          </p:txBody>
        </p:sp>
        <p:sp>
          <p:nvSpPr>
            <p:cNvPr id="331811" name="Text Box 47"/>
            <p:cNvSpPr txBox="1">
              <a:spLocks noChangeArrowheads="1"/>
            </p:cNvSpPr>
            <p:nvPr/>
          </p:nvSpPr>
          <p:spPr bwMode="auto">
            <a:xfrm>
              <a:off x="3135" y="3420"/>
              <a:ext cx="682"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0000" tIns="46800" rIns="90000" bIns="46800">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2000" b="1">
                  <a:latin typeface="Univers 45 Light" pitchFamily="2" charset="0"/>
                  <a:cs typeface="Arial" charset="0"/>
                </a:rPr>
                <a:t>1TB</a:t>
              </a:r>
              <a:endParaRPr lang="en-US" altLang="en-US" sz="2000" b="1">
                <a:latin typeface="Univers 45 Light" pitchFamily="2" charset="0"/>
                <a:cs typeface="Arial" charset="0"/>
              </a:endParaRPr>
            </a:p>
          </p:txBody>
        </p:sp>
        <p:sp>
          <p:nvSpPr>
            <p:cNvPr id="331812" name="Text Box 48"/>
            <p:cNvSpPr txBox="1">
              <a:spLocks noChangeArrowheads="1"/>
            </p:cNvSpPr>
            <p:nvPr/>
          </p:nvSpPr>
          <p:spPr bwMode="auto">
            <a:xfrm>
              <a:off x="4049" y="2328"/>
              <a:ext cx="65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0000" tIns="46800" rIns="90000" bIns="46800">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1600" b="1" i="1" dirty="0">
                  <a:cs typeface="Arial" charset="0"/>
                </a:rPr>
                <a:t>2105</a:t>
              </a:r>
              <a:endParaRPr lang="en-US" altLang="en-US" sz="1600" b="1" i="1" dirty="0">
                <a:cs typeface="Arial" charset="0"/>
              </a:endParaRPr>
            </a:p>
          </p:txBody>
        </p:sp>
      </p:grpSp>
      <p:sp>
        <p:nvSpPr>
          <p:cNvPr id="331802" name="Text Box 49"/>
          <p:cNvSpPr txBox="1">
            <a:spLocks noChangeArrowheads="1"/>
          </p:cNvSpPr>
          <p:nvPr/>
        </p:nvSpPr>
        <p:spPr bwMode="auto">
          <a:xfrm>
            <a:off x="5105400" y="6111875"/>
            <a:ext cx="3200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400" i="1"/>
              <a:t>Source</a:t>
            </a:r>
            <a:r>
              <a:rPr lang="en-US" altLang="en-US" sz="1400"/>
              <a:t>: Ian Vann, talk at London Geological Society, October 12, 2005</a:t>
            </a:r>
          </a:p>
        </p:txBody>
      </p:sp>
      <p:sp>
        <p:nvSpPr>
          <p:cNvPr id="331803" name="Text Box 50"/>
          <p:cNvSpPr txBox="1">
            <a:spLocks noChangeArrowheads="1"/>
          </p:cNvSpPr>
          <p:nvPr/>
        </p:nvSpPr>
        <p:spPr bwMode="auto">
          <a:xfrm>
            <a:off x="5105400" y="2700278"/>
            <a:ext cx="38862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b="1" dirty="0" smtClean="0"/>
              <a:t>“</a:t>
            </a:r>
            <a:r>
              <a:rPr lang="en-US" altLang="en-US" sz="1800" b="1" dirty="0" err="1"/>
              <a:t>Hubbert’s</a:t>
            </a:r>
            <a:r>
              <a:rPr lang="en-US" altLang="en-US" sz="1800" b="1" dirty="0"/>
              <a:t> peak” is a world with only 1 TB of new oil: the two dark triangles are back-to-back.</a:t>
            </a:r>
          </a:p>
          <a:p>
            <a:pPr eaLnBrk="1" hangingPunct="1">
              <a:spcBef>
                <a:spcPct val="0"/>
              </a:spcBef>
              <a:buFontTx/>
              <a:buNone/>
            </a:pPr>
            <a:endParaRPr lang="en-US" altLang="en-US" sz="1800" b="1" dirty="0">
              <a:solidFill>
                <a:srgbClr val="00CC00"/>
              </a:solidFill>
            </a:endParaRPr>
          </a:p>
          <a:p>
            <a:pPr eaLnBrk="1" hangingPunct="1">
              <a:spcBef>
                <a:spcPct val="0"/>
              </a:spcBef>
              <a:buFontTx/>
              <a:buNone/>
            </a:pPr>
            <a:r>
              <a:rPr lang="en-US" altLang="en-US" sz="1800" b="1" dirty="0">
                <a:solidFill>
                  <a:srgbClr val="00CC00"/>
                </a:solidFill>
              </a:rPr>
              <a:t>The “high case” </a:t>
            </a:r>
            <a:r>
              <a:rPr lang="en-US" altLang="en-US" sz="1800" b="1" dirty="0" smtClean="0">
                <a:solidFill>
                  <a:srgbClr val="00CC00"/>
                </a:solidFill>
              </a:rPr>
              <a:t>(3 rectangles, 5 TB), has </a:t>
            </a:r>
            <a:r>
              <a:rPr lang="en-US" altLang="en-US" sz="1800" b="1" dirty="0">
                <a:solidFill>
                  <a:srgbClr val="00CC00"/>
                </a:solidFill>
              </a:rPr>
              <a:t>its peak today but also has a century-long plateau</a:t>
            </a:r>
            <a:r>
              <a:rPr lang="en-US" altLang="en-US" sz="1800" b="1" dirty="0" smtClean="0">
                <a:solidFill>
                  <a:srgbClr val="00CC00"/>
                </a:solidFill>
              </a:rPr>
              <a:t>.</a:t>
            </a:r>
          </a:p>
          <a:p>
            <a:pPr eaLnBrk="1" hangingPunct="1">
              <a:spcBef>
                <a:spcPct val="0"/>
              </a:spcBef>
              <a:buFontTx/>
              <a:buNone/>
            </a:pPr>
            <a:endParaRPr lang="en-US" altLang="en-US" sz="1800" b="1" dirty="0">
              <a:solidFill>
                <a:srgbClr val="00CC00"/>
              </a:solidFill>
            </a:endParaRPr>
          </a:p>
          <a:p>
            <a:pPr eaLnBrk="1" hangingPunct="1">
              <a:spcBef>
                <a:spcPct val="0"/>
              </a:spcBef>
              <a:buFontTx/>
              <a:buNone/>
            </a:pPr>
            <a:r>
              <a:rPr lang="en-US" altLang="en-US" sz="1800" b="1" dirty="0" smtClean="0">
                <a:solidFill>
                  <a:srgbClr val="00CC00"/>
                </a:solidFill>
              </a:rPr>
              <a:t>Carbon equivalent:</a:t>
            </a:r>
          </a:p>
          <a:p>
            <a:pPr eaLnBrk="1" hangingPunct="1">
              <a:spcBef>
                <a:spcPct val="0"/>
              </a:spcBef>
              <a:buFontTx/>
              <a:buNone/>
            </a:pPr>
            <a:r>
              <a:rPr lang="en-US" altLang="en-US" sz="1800" b="1" dirty="0" smtClean="0">
                <a:solidFill>
                  <a:srgbClr val="00CC00"/>
                </a:solidFill>
              </a:rPr>
              <a:t>4 TB ≈ 2000 GtCO</a:t>
            </a:r>
            <a:r>
              <a:rPr lang="en-US" altLang="en-US" sz="1800" b="1" baseline="-25000" dirty="0" smtClean="0">
                <a:solidFill>
                  <a:srgbClr val="00CC00"/>
                </a:solidFill>
              </a:rPr>
              <a:t>2</a:t>
            </a:r>
            <a:r>
              <a:rPr lang="en-US" altLang="en-US" sz="1800" b="1" dirty="0" smtClean="0">
                <a:solidFill>
                  <a:srgbClr val="00CC00"/>
                </a:solidFill>
              </a:rPr>
              <a:t> </a:t>
            </a:r>
            <a:r>
              <a:rPr lang="en-US" altLang="en-US" sz="1800" b="1" dirty="0">
                <a:solidFill>
                  <a:srgbClr val="00CC00"/>
                </a:solidFill>
              </a:rPr>
              <a:t>≈ </a:t>
            </a:r>
            <a:r>
              <a:rPr lang="en-US" altLang="en-US" sz="1800" b="1" dirty="0" smtClean="0">
                <a:solidFill>
                  <a:srgbClr val="00CC00"/>
                </a:solidFill>
              </a:rPr>
              <a:t>1</a:t>
            </a:r>
            <a:r>
              <a:rPr lang="en-US" altLang="en-US" sz="1800" b="1" baseline="30000" dirty="0" smtClean="0">
                <a:solidFill>
                  <a:srgbClr val="00CC00"/>
                </a:solidFill>
              </a:rPr>
              <a:t>o</a:t>
            </a:r>
            <a:r>
              <a:rPr lang="en-US" altLang="en-US" sz="1800" b="1" dirty="0" smtClean="0">
                <a:solidFill>
                  <a:srgbClr val="00CC00"/>
                </a:solidFill>
              </a:rPr>
              <a:t>C to  1.5</a:t>
            </a:r>
            <a:r>
              <a:rPr lang="en-US" altLang="en-US" sz="1800" b="1" baseline="30000" dirty="0" smtClean="0">
                <a:solidFill>
                  <a:srgbClr val="00CC00"/>
                </a:solidFill>
              </a:rPr>
              <a:t>o</a:t>
            </a:r>
            <a:r>
              <a:rPr lang="en-US" altLang="en-US" sz="1800" b="1" dirty="0" smtClean="0">
                <a:solidFill>
                  <a:srgbClr val="00CC00"/>
                </a:solidFill>
              </a:rPr>
              <a:t>C</a:t>
            </a:r>
            <a:endParaRPr lang="en-US" altLang="en-US" sz="1800" b="1" dirty="0">
              <a:solidFill>
                <a:srgbClr val="00CC00"/>
              </a:solidFill>
            </a:endParaRPr>
          </a:p>
        </p:txBody>
      </p:sp>
      <p:sp>
        <p:nvSpPr>
          <p:cNvPr id="331804" name="Text Box 51"/>
          <p:cNvSpPr txBox="1">
            <a:spLocks noChangeArrowheads="1"/>
          </p:cNvSpPr>
          <p:nvPr/>
        </p:nvSpPr>
        <p:spPr bwMode="auto">
          <a:xfrm>
            <a:off x="2667000" y="1233488"/>
            <a:ext cx="23907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t>1 TB = 1*10</a:t>
            </a:r>
            <a:r>
              <a:rPr lang="en-US" altLang="en-US" sz="1800" baseline="30000"/>
              <a:t>12</a:t>
            </a:r>
            <a:r>
              <a:rPr lang="en-US" altLang="en-US" sz="1800"/>
              <a:t> barrels.</a:t>
            </a:r>
          </a:p>
        </p:txBody>
      </p:sp>
      <p:sp>
        <p:nvSpPr>
          <p:cNvPr id="331805" name="Line 52"/>
          <p:cNvSpPr>
            <a:spLocks noChangeShapeType="1"/>
          </p:cNvSpPr>
          <p:nvPr/>
        </p:nvSpPr>
        <p:spPr bwMode="auto">
          <a:xfrm flipV="1">
            <a:off x="1936750" y="885825"/>
            <a:ext cx="1066800" cy="106680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 name="TextBox 2"/>
          <p:cNvSpPr txBox="1"/>
          <p:nvPr/>
        </p:nvSpPr>
        <p:spPr>
          <a:xfrm>
            <a:off x="685800" y="1778123"/>
            <a:ext cx="457200" cy="369332"/>
          </a:xfrm>
          <a:prstGeom prst="rect">
            <a:avLst/>
          </a:prstGeom>
          <a:noFill/>
        </p:spPr>
        <p:txBody>
          <a:bodyPr wrap="square" rtlCol="0">
            <a:spAutoFit/>
          </a:bodyPr>
          <a:lstStyle/>
          <a:p>
            <a:r>
              <a:rPr lang="en-US" b="1" dirty="0" smtClean="0"/>
              <a:t>30</a:t>
            </a:r>
            <a:endParaRPr lang="en-US" b="1" dirty="0"/>
          </a:p>
        </p:txBody>
      </p:sp>
      <p:sp>
        <p:nvSpPr>
          <p:cNvPr id="4" name="TextBox 3"/>
          <p:cNvSpPr txBox="1"/>
          <p:nvPr/>
        </p:nvSpPr>
        <p:spPr>
          <a:xfrm>
            <a:off x="5105400" y="1419225"/>
            <a:ext cx="3657600" cy="830997"/>
          </a:xfrm>
          <a:prstGeom prst="rect">
            <a:avLst/>
          </a:prstGeom>
          <a:noFill/>
          <a:ln>
            <a:solidFill>
              <a:schemeClr val="tx1"/>
            </a:solidFill>
          </a:ln>
        </p:spPr>
        <p:txBody>
          <a:bodyPr wrap="square" rtlCol="0">
            <a:spAutoFit/>
          </a:bodyPr>
          <a:lstStyle/>
          <a:p>
            <a:pPr>
              <a:spcBef>
                <a:spcPct val="0"/>
              </a:spcBef>
            </a:pPr>
            <a:r>
              <a:rPr lang="en-US" altLang="en-US" sz="2400" b="1" dirty="0"/>
              <a:t>Rectangles: </a:t>
            </a:r>
          </a:p>
          <a:p>
            <a:pPr>
              <a:spcBef>
                <a:spcPct val="0"/>
              </a:spcBef>
            </a:pPr>
            <a:r>
              <a:rPr lang="en-US" altLang="en-US" sz="2400" b="1" dirty="0"/>
              <a:t>30 billion barrels/</a:t>
            </a:r>
            <a:r>
              <a:rPr lang="en-US" altLang="en-US" sz="2400" b="1" dirty="0" err="1"/>
              <a:t>yr</a:t>
            </a:r>
            <a:r>
              <a:rPr lang="en-US" altLang="en-US" sz="2400" b="1" dirty="0"/>
              <a:t>* 33 </a:t>
            </a:r>
            <a:r>
              <a:rPr lang="en-US" altLang="en-US" sz="2400" b="1" dirty="0" err="1" smtClean="0"/>
              <a:t>yrs</a:t>
            </a:r>
            <a:endParaRPr lang="en-US" altLang="en-US" sz="2400" b="1" dirty="0"/>
          </a:p>
        </p:txBody>
      </p:sp>
    </p:spTree>
    <p:extLst>
      <p:ext uri="{BB962C8B-B14F-4D97-AF65-F5344CB8AC3E}">
        <p14:creationId xmlns:p14="http://schemas.microsoft.com/office/powerpoint/2010/main" val="42284173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76200"/>
            <a:ext cx="8763000" cy="1143000"/>
          </a:xfrm>
        </p:spPr>
        <p:txBody>
          <a:bodyPr>
            <a:normAutofit fontScale="90000"/>
          </a:bodyPr>
          <a:lstStyle/>
          <a:p>
            <a:r>
              <a:rPr lang="en-US" dirty="0" smtClean="0"/>
              <a:t>Analogous carbon emission trajectories</a:t>
            </a:r>
            <a:endParaRPr lang="en-US" dirty="0"/>
          </a:p>
        </p:txBody>
      </p:sp>
      <p:grpSp>
        <p:nvGrpSpPr>
          <p:cNvPr id="95" name="Group 94"/>
          <p:cNvGrpSpPr/>
          <p:nvPr/>
        </p:nvGrpSpPr>
        <p:grpSpPr>
          <a:xfrm>
            <a:off x="805904" y="4419600"/>
            <a:ext cx="6890296" cy="1981200"/>
            <a:chOff x="805904" y="4419600"/>
            <a:chExt cx="6890296" cy="1981200"/>
          </a:xfrm>
        </p:grpSpPr>
        <p:grpSp>
          <p:nvGrpSpPr>
            <p:cNvPr id="91" name="Group 90"/>
            <p:cNvGrpSpPr/>
            <p:nvPr/>
          </p:nvGrpSpPr>
          <p:grpSpPr>
            <a:xfrm>
              <a:off x="805904" y="4419600"/>
              <a:ext cx="6611689" cy="1981200"/>
              <a:chOff x="1105296" y="3886200"/>
              <a:chExt cx="6611689" cy="1981200"/>
            </a:xfrm>
          </p:grpSpPr>
          <p:grpSp>
            <p:nvGrpSpPr>
              <p:cNvPr id="84" name="Group 83"/>
              <p:cNvGrpSpPr/>
              <p:nvPr/>
            </p:nvGrpSpPr>
            <p:grpSpPr>
              <a:xfrm>
                <a:off x="1500253" y="5105400"/>
                <a:ext cx="5925782" cy="381000"/>
                <a:chOff x="1500253" y="5105400"/>
                <a:chExt cx="5925782" cy="381000"/>
              </a:xfrm>
            </p:grpSpPr>
            <p:sp>
              <p:nvSpPr>
                <p:cNvPr id="51" name="Right Triangle 50"/>
                <p:cNvSpPr/>
                <p:nvPr/>
              </p:nvSpPr>
              <p:spPr>
                <a:xfrm flipH="1">
                  <a:off x="1500253" y="5105400"/>
                  <a:ext cx="633347" cy="38100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p:cNvSpPr/>
                <p:nvPr/>
              </p:nvSpPr>
              <p:spPr>
                <a:xfrm>
                  <a:off x="6792688" y="5105400"/>
                  <a:ext cx="633347" cy="38100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3" name="Group 82"/>
                <p:cNvGrpSpPr/>
                <p:nvPr/>
              </p:nvGrpSpPr>
              <p:grpSpPr>
                <a:xfrm>
                  <a:off x="2133600" y="5105400"/>
                  <a:ext cx="4656099" cy="381000"/>
                  <a:chOff x="3007626" y="5105400"/>
                  <a:chExt cx="4656099" cy="381000"/>
                </a:xfrm>
              </p:grpSpPr>
              <p:grpSp>
                <p:nvGrpSpPr>
                  <p:cNvPr id="67" name="Group 66"/>
                  <p:cNvGrpSpPr/>
                  <p:nvPr/>
                </p:nvGrpSpPr>
                <p:grpSpPr>
                  <a:xfrm>
                    <a:off x="3007626" y="5105400"/>
                    <a:ext cx="2329730" cy="381000"/>
                    <a:chOff x="3007626" y="5105400"/>
                    <a:chExt cx="2329730" cy="381000"/>
                  </a:xfrm>
                </p:grpSpPr>
                <p:grpSp>
                  <p:nvGrpSpPr>
                    <p:cNvPr id="59" name="Group 58"/>
                    <p:cNvGrpSpPr/>
                    <p:nvPr/>
                  </p:nvGrpSpPr>
                  <p:grpSpPr>
                    <a:xfrm>
                      <a:off x="3007626" y="5105400"/>
                      <a:ext cx="1174066" cy="381000"/>
                      <a:chOff x="3007626" y="5105400"/>
                      <a:chExt cx="1174066" cy="381000"/>
                    </a:xfrm>
                  </p:grpSpPr>
                  <p:grpSp>
                    <p:nvGrpSpPr>
                      <p:cNvPr id="55" name="Group 54"/>
                      <p:cNvGrpSpPr/>
                      <p:nvPr/>
                    </p:nvGrpSpPr>
                    <p:grpSpPr>
                      <a:xfrm>
                        <a:off x="3007626" y="5105400"/>
                        <a:ext cx="586437" cy="381000"/>
                        <a:chOff x="3007626" y="5105400"/>
                        <a:chExt cx="586437" cy="381000"/>
                      </a:xfrm>
                    </p:grpSpPr>
                    <p:sp>
                      <p:nvSpPr>
                        <p:cNvPr id="52" name="Rectangle 51"/>
                        <p:cNvSpPr/>
                        <p:nvPr/>
                      </p:nvSpPr>
                      <p:spPr>
                        <a:xfrm flipH="1">
                          <a:off x="300762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flipH="1">
                          <a:off x="3297380"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6" name="Group 55"/>
                      <p:cNvGrpSpPr/>
                      <p:nvPr/>
                    </p:nvGrpSpPr>
                    <p:grpSpPr>
                      <a:xfrm>
                        <a:off x="3581400" y="5105400"/>
                        <a:ext cx="600292" cy="381000"/>
                        <a:chOff x="2979916" y="5105400"/>
                        <a:chExt cx="600292" cy="381000"/>
                      </a:xfrm>
                    </p:grpSpPr>
                    <p:sp>
                      <p:nvSpPr>
                        <p:cNvPr id="57" name="Rectangle 56"/>
                        <p:cNvSpPr/>
                        <p:nvPr/>
                      </p:nvSpPr>
                      <p:spPr>
                        <a:xfrm flipH="1">
                          <a:off x="297991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flipH="1">
                          <a:off x="3283525"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0" name="Group 59"/>
                    <p:cNvGrpSpPr/>
                    <p:nvPr/>
                  </p:nvGrpSpPr>
                  <p:grpSpPr>
                    <a:xfrm>
                      <a:off x="4177145" y="5105400"/>
                      <a:ext cx="1160211" cy="381000"/>
                      <a:chOff x="3007626" y="5105400"/>
                      <a:chExt cx="1160211" cy="381000"/>
                    </a:xfrm>
                  </p:grpSpPr>
                  <p:grpSp>
                    <p:nvGrpSpPr>
                      <p:cNvPr id="61" name="Group 60"/>
                      <p:cNvGrpSpPr/>
                      <p:nvPr/>
                    </p:nvGrpSpPr>
                    <p:grpSpPr>
                      <a:xfrm>
                        <a:off x="3007626" y="5105400"/>
                        <a:ext cx="586437" cy="381000"/>
                        <a:chOff x="3007626" y="5105400"/>
                        <a:chExt cx="586437" cy="381000"/>
                      </a:xfrm>
                    </p:grpSpPr>
                    <p:sp>
                      <p:nvSpPr>
                        <p:cNvPr id="65" name="Rectangle 64"/>
                        <p:cNvSpPr/>
                        <p:nvPr/>
                      </p:nvSpPr>
                      <p:spPr>
                        <a:xfrm flipH="1">
                          <a:off x="300762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flipH="1">
                          <a:off x="3297380"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 name="Group 61"/>
                      <p:cNvGrpSpPr/>
                      <p:nvPr/>
                    </p:nvGrpSpPr>
                    <p:grpSpPr>
                      <a:xfrm>
                        <a:off x="3581400" y="5105400"/>
                        <a:ext cx="586437" cy="381000"/>
                        <a:chOff x="2979916" y="5105400"/>
                        <a:chExt cx="586437" cy="381000"/>
                      </a:xfrm>
                    </p:grpSpPr>
                    <p:sp>
                      <p:nvSpPr>
                        <p:cNvPr id="63" name="Rectangle 62"/>
                        <p:cNvSpPr/>
                        <p:nvPr/>
                      </p:nvSpPr>
                      <p:spPr>
                        <a:xfrm flipH="1">
                          <a:off x="297991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flipH="1">
                          <a:off x="3269670"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68" name="Group 67"/>
                  <p:cNvGrpSpPr/>
                  <p:nvPr/>
                </p:nvGrpSpPr>
                <p:grpSpPr>
                  <a:xfrm>
                    <a:off x="5333995" y="5105400"/>
                    <a:ext cx="2329730" cy="381000"/>
                    <a:chOff x="3007626" y="5105400"/>
                    <a:chExt cx="2329730" cy="381000"/>
                  </a:xfrm>
                </p:grpSpPr>
                <p:grpSp>
                  <p:nvGrpSpPr>
                    <p:cNvPr id="69" name="Group 68"/>
                    <p:cNvGrpSpPr/>
                    <p:nvPr/>
                  </p:nvGrpSpPr>
                  <p:grpSpPr>
                    <a:xfrm>
                      <a:off x="3007626" y="5105400"/>
                      <a:ext cx="1174066" cy="381000"/>
                      <a:chOff x="3007626" y="5105400"/>
                      <a:chExt cx="1174066" cy="381000"/>
                    </a:xfrm>
                  </p:grpSpPr>
                  <p:grpSp>
                    <p:nvGrpSpPr>
                      <p:cNvPr id="77" name="Group 76"/>
                      <p:cNvGrpSpPr/>
                      <p:nvPr/>
                    </p:nvGrpSpPr>
                    <p:grpSpPr>
                      <a:xfrm>
                        <a:off x="3007626" y="5105400"/>
                        <a:ext cx="586437" cy="381000"/>
                        <a:chOff x="3007626" y="5105400"/>
                        <a:chExt cx="586437" cy="381000"/>
                      </a:xfrm>
                    </p:grpSpPr>
                    <p:sp>
                      <p:nvSpPr>
                        <p:cNvPr id="81" name="Rectangle 80"/>
                        <p:cNvSpPr/>
                        <p:nvPr/>
                      </p:nvSpPr>
                      <p:spPr>
                        <a:xfrm flipH="1">
                          <a:off x="300762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flipH="1">
                          <a:off x="3297380"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8" name="Group 77"/>
                      <p:cNvGrpSpPr/>
                      <p:nvPr/>
                    </p:nvGrpSpPr>
                    <p:grpSpPr>
                      <a:xfrm>
                        <a:off x="3581400" y="5105400"/>
                        <a:ext cx="600292" cy="381000"/>
                        <a:chOff x="2979916" y="5105400"/>
                        <a:chExt cx="600292" cy="381000"/>
                      </a:xfrm>
                    </p:grpSpPr>
                    <p:sp>
                      <p:nvSpPr>
                        <p:cNvPr id="79" name="Rectangle 78"/>
                        <p:cNvSpPr/>
                        <p:nvPr/>
                      </p:nvSpPr>
                      <p:spPr>
                        <a:xfrm flipH="1">
                          <a:off x="297991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flipH="1">
                          <a:off x="3283525"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0" name="Group 69"/>
                    <p:cNvGrpSpPr/>
                    <p:nvPr/>
                  </p:nvGrpSpPr>
                  <p:grpSpPr>
                    <a:xfrm>
                      <a:off x="4177145" y="5105400"/>
                      <a:ext cx="1160211" cy="381000"/>
                      <a:chOff x="3007626" y="5105400"/>
                      <a:chExt cx="1160211" cy="381000"/>
                    </a:xfrm>
                  </p:grpSpPr>
                  <p:grpSp>
                    <p:nvGrpSpPr>
                      <p:cNvPr id="71" name="Group 70"/>
                      <p:cNvGrpSpPr/>
                      <p:nvPr/>
                    </p:nvGrpSpPr>
                    <p:grpSpPr>
                      <a:xfrm>
                        <a:off x="3007626" y="5105400"/>
                        <a:ext cx="586437" cy="381000"/>
                        <a:chOff x="3007626" y="5105400"/>
                        <a:chExt cx="586437" cy="381000"/>
                      </a:xfrm>
                    </p:grpSpPr>
                    <p:sp>
                      <p:nvSpPr>
                        <p:cNvPr id="75" name="Rectangle 74"/>
                        <p:cNvSpPr/>
                        <p:nvPr/>
                      </p:nvSpPr>
                      <p:spPr>
                        <a:xfrm flipH="1">
                          <a:off x="300762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flipH="1">
                          <a:off x="3297380"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2" name="Group 71"/>
                      <p:cNvGrpSpPr/>
                      <p:nvPr/>
                    </p:nvGrpSpPr>
                    <p:grpSpPr>
                      <a:xfrm>
                        <a:off x="3581400" y="5105400"/>
                        <a:ext cx="586437" cy="381000"/>
                        <a:chOff x="2979916" y="5105400"/>
                        <a:chExt cx="586437" cy="381000"/>
                      </a:xfrm>
                    </p:grpSpPr>
                    <p:sp>
                      <p:nvSpPr>
                        <p:cNvPr id="73" name="Rectangle 72"/>
                        <p:cNvSpPr/>
                        <p:nvPr/>
                      </p:nvSpPr>
                      <p:spPr>
                        <a:xfrm flipH="1">
                          <a:off x="2979916"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flipH="1">
                          <a:off x="3269670" y="5105400"/>
                          <a:ext cx="296683"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cxnSp>
            <p:nvCxnSpPr>
              <p:cNvPr id="86" name="Straight Connector 85"/>
              <p:cNvCxnSpPr/>
              <p:nvPr/>
            </p:nvCxnSpPr>
            <p:spPr>
              <a:xfrm>
                <a:off x="1486398" y="4329545"/>
                <a:ext cx="0" cy="1143000"/>
              </a:xfrm>
              <a:prstGeom prst="line">
                <a:avLst/>
              </a:prstGeom>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1105296" y="4902323"/>
                <a:ext cx="418704" cy="369332"/>
              </a:xfrm>
              <a:prstGeom prst="rect">
                <a:avLst/>
              </a:prstGeom>
              <a:noFill/>
            </p:spPr>
            <p:txBody>
              <a:bodyPr wrap="none" rtlCol="0">
                <a:spAutoFit/>
              </a:bodyPr>
              <a:lstStyle/>
              <a:p>
                <a:r>
                  <a:rPr lang="en-US" dirty="0" smtClean="0"/>
                  <a:t>40</a:t>
                </a:r>
                <a:endParaRPr lang="en-US" dirty="0"/>
              </a:p>
            </p:txBody>
          </p:sp>
          <p:sp>
            <p:nvSpPr>
              <p:cNvPr id="88" name="TextBox 87"/>
              <p:cNvSpPr txBox="1"/>
              <p:nvPr/>
            </p:nvSpPr>
            <p:spPr>
              <a:xfrm>
                <a:off x="7064242" y="5498068"/>
                <a:ext cx="652743" cy="369332"/>
              </a:xfrm>
              <a:prstGeom prst="rect">
                <a:avLst/>
              </a:prstGeom>
              <a:noFill/>
            </p:spPr>
            <p:txBody>
              <a:bodyPr wrap="none" rtlCol="0">
                <a:spAutoFit/>
              </a:bodyPr>
              <a:lstStyle/>
              <a:p>
                <a:r>
                  <a:rPr lang="en-US" dirty="0" smtClean="0"/>
                  <a:t>2740</a:t>
                </a:r>
                <a:endParaRPr lang="en-US" dirty="0"/>
              </a:p>
            </p:txBody>
          </p:sp>
          <p:sp>
            <p:nvSpPr>
              <p:cNvPr id="89" name="TextBox 88"/>
              <p:cNvSpPr txBox="1"/>
              <p:nvPr/>
            </p:nvSpPr>
            <p:spPr>
              <a:xfrm>
                <a:off x="1821870" y="5498068"/>
                <a:ext cx="652743" cy="369332"/>
              </a:xfrm>
              <a:prstGeom prst="rect">
                <a:avLst/>
              </a:prstGeom>
              <a:noFill/>
            </p:spPr>
            <p:txBody>
              <a:bodyPr wrap="none" rtlCol="0">
                <a:spAutoFit/>
              </a:bodyPr>
              <a:lstStyle/>
              <a:p>
                <a:r>
                  <a:rPr lang="en-US" dirty="0" smtClean="0"/>
                  <a:t>2020</a:t>
                </a:r>
                <a:endParaRPr lang="en-US" dirty="0"/>
              </a:p>
            </p:txBody>
          </p:sp>
          <p:sp>
            <p:nvSpPr>
              <p:cNvPr id="90" name="TextBox 89"/>
              <p:cNvSpPr txBox="1"/>
              <p:nvPr/>
            </p:nvSpPr>
            <p:spPr>
              <a:xfrm>
                <a:off x="2862482" y="3886200"/>
                <a:ext cx="3276474" cy="1200329"/>
              </a:xfrm>
              <a:prstGeom prst="rect">
                <a:avLst/>
              </a:prstGeom>
              <a:noFill/>
            </p:spPr>
            <p:txBody>
              <a:bodyPr wrap="none" rtlCol="0">
                <a:spAutoFit/>
              </a:bodyPr>
              <a:lstStyle/>
              <a:p>
                <a:r>
                  <a:rPr lang="en-US" sz="2400" dirty="0" smtClean="0"/>
                  <a:t>16 rectangles</a:t>
                </a:r>
              </a:p>
              <a:p>
                <a:r>
                  <a:rPr lang="en-US" sz="2400" dirty="0" smtClean="0"/>
                  <a:t>28,800 GtCO</a:t>
                </a:r>
                <a:r>
                  <a:rPr lang="en-US" sz="2400" baseline="-25000" dirty="0" smtClean="0"/>
                  <a:t>2</a:t>
                </a:r>
                <a:r>
                  <a:rPr lang="en-US" sz="2400" dirty="0" smtClean="0"/>
                  <a:t> </a:t>
                </a:r>
              </a:p>
              <a:p>
                <a:r>
                  <a:rPr lang="en-US" sz="2400" dirty="0" smtClean="0"/>
                  <a:t>40% of </a:t>
                </a:r>
                <a:r>
                  <a:rPr lang="en-US" sz="2400" dirty="0" err="1" smtClean="0"/>
                  <a:t>Rogner</a:t>
                </a:r>
                <a:r>
                  <a:rPr lang="en-US" sz="2400" dirty="0" smtClean="0"/>
                  <a:t> resources</a:t>
                </a:r>
                <a:endParaRPr lang="en-US" sz="2400" baseline="-25000" dirty="0"/>
              </a:p>
            </p:txBody>
          </p:sp>
        </p:grpSp>
        <p:sp>
          <p:nvSpPr>
            <p:cNvPr id="92" name="TextBox 91"/>
            <p:cNvSpPr txBox="1"/>
            <p:nvPr/>
          </p:nvSpPr>
          <p:spPr>
            <a:xfrm>
              <a:off x="6831861" y="5344180"/>
              <a:ext cx="864339" cy="523220"/>
            </a:xfrm>
            <a:prstGeom prst="rect">
              <a:avLst/>
            </a:prstGeom>
            <a:noFill/>
          </p:spPr>
          <p:txBody>
            <a:bodyPr wrap="none" rtlCol="0">
              <a:spAutoFit/>
            </a:bodyPr>
            <a:lstStyle/>
            <a:p>
              <a:r>
                <a:rPr lang="en-US" sz="2800" dirty="0" smtClean="0">
                  <a:solidFill>
                    <a:srgbClr val="FF0000"/>
                  </a:solidFill>
                </a:rPr>
                <a:t>≈8</a:t>
              </a:r>
              <a:r>
                <a:rPr lang="en-US" sz="2800" baseline="30000" dirty="0" smtClean="0">
                  <a:solidFill>
                    <a:srgbClr val="FF0000"/>
                  </a:solidFill>
                </a:rPr>
                <a:t>o</a:t>
              </a:r>
              <a:r>
                <a:rPr lang="en-US" sz="2800" dirty="0" smtClean="0">
                  <a:solidFill>
                    <a:srgbClr val="FF0000"/>
                  </a:solidFill>
                </a:rPr>
                <a:t>C</a:t>
              </a:r>
              <a:endParaRPr lang="en-US" sz="2800" dirty="0">
                <a:solidFill>
                  <a:srgbClr val="FF0000"/>
                </a:solidFill>
              </a:endParaRPr>
            </a:p>
          </p:txBody>
        </p:sp>
      </p:grpSp>
      <p:grpSp>
        <p:nvGrpSpPr>
          <p:cNvPr id="97" name="Group 96"/>
          <p:cNvGrpSpPr/>
          <p:nvPr/>
        </p:nvGrpSpPr>
        <p:grpSpPr>
          <a:xfrm>
            <a:off x="838200" y="1354252"/>
            <a:ext cx="2971800" cy="2531948"/>
            <a:chOff x="734290" y="1261129"/>
            <a:chExt cx="2971800" cy="2531948"/>
          </a:xfrm>
        </p:grpSpPr>
        <p:sp>
          <p:nvSpPr>
            <p:cNvPr id="46" name="TextBox 45"/>
            <p:cNvSpPr txBox="1"/>
            <p:nvPr/>
          </p:nvSpPr>
          <p:spPr>
            <a:xfrm>
              <a:off x="2591797" y="2048470"/>
              <a:ext cx="864339" cy="523220"/>
            </a:xfrm>
            <a:prstGeom prst="rect">
              <a:avLst/>
            </a:prstGeom>
            <a:noFill/>
          </p:spPr>
          <p:txBody>
            <a:bodyPr wrap="none" rtlCol="0">
              <a:spAutoFit/>
            </a:bodyPr>
            <a:lstStyle/>
            <a:p>
              <a:r>
                <a:rPr lang="en-US" sz="2800" dirty="0" smtClean="0">
                  <a:solidFill>
                    <a:srgbClr val="FF0000"/>
                  </a:solidFill>
                </a:rPr>
                <a:t>≈2</a:t>
              </a:r>
              <a:r>
                <a:rPr lang="en-US" sz="2800" baseline="30000" dirty="0" smtClean="0">
                  <a:solidFill>
                    <a:srgbClr val="FF0000"/>
                  </a:solidFill>
                </a:rPr>
                <a:t>o</a:t>
              </a:r>
              <a:r>
                <a:rPr lang="en-US" sz="2800" dirty="0" smtClean="0">
                  <a:solidFill>
                    <a:srgbClr val="FF0000"/>
                  </a:solidFill>
                </a:rPr>
                <a:t>C</a:t>
              </a:r>
              <a:endParaRPr lang="en-US" sz="2800" dirty="0">
                <a:solidFill>
                  <a:srgbClr val="FF0000"/>
                </a:solidFill>
              </a:endParaRPr>
            </a:p>
          </p:txBody>
        </p:sp>
        <p:grpSp>
          <p:nvGrpSpPr>
            <p:cNvPr id="96" name="Group 95"/>
            <p:cNvGrpSpPr/>
            <p:nvPr/>
          </p:nvGrpSpPr>
          <p:grpSpPr>
            <a:xfrm>
              <a:off x="734290" y="1261129"/>
              <a:ext cx="2971800" cy="2531948"/>
              <a:chOff x="762000" y="1127839"/>
              <a:chExt cx="2971800" cy="2531948"/>
            </a:xfrm>
          </p:grpSpPr>
          <p:grpSp>
            <p:nvGrpSpPr>
              <p:cNvPr id="44" name="Group 43"/>
              <p:cNvGrpSpPr/>
              <p:nvPr/>
            </p:nvGrpSpPr>
            <p:grpSpPr>
              <a:xfrm>
                <a:off x="762000" y="1371600"/>
                <a:ext cx="2971800" cy="2288187"/>
                <a:chOff x="762000" y="1586345"/>
                <a:chExt cx="2971800" cy="2288187"/>
              </a:xfrm>
            </p:grpSpPr>
            <p:grpSp>
              <p:nvGrpSpPr>
                <p:cNvPr id="35" name="Group 34"/>
                <p:cNvGrpSpPr/>
                <p:nvPr/>
              </p:nvGrpSpPr>
              <p:grpSpPr>
                <a:xfrm>
                  <a:off x="762000" y="1586345"/>
                  <a:ext cx="2971800" cy="1918856"/>
                  <a:chOff x="762000" y="1586345"/>
                  <a:chExt cx="2971800" cy="1918856"/>
                </a:xfrm>
              </p:grpSpPr>
              <p:grpSp>
                <p:nvGrpSpPr>
                  <p:cNvPr id="23" name="Group 22"/>
                  <p:cNvGrpSpPr/>
                  <p:nvPr/>
                </p:nvGrpSpPr>
                <p:grpSpPr>
                  <a:xfrm>
                    <a:off x="1143000" y="1586345"/>
                    <a:ext cx="2590800" cy="1918856"/>
                    <a:chOff x="1143000" y="1586345"/>
                    <a:chExt cx="2590800" cy="1918856"/>
                  </a:xfrm>
                </p:grpSpPr>
                <p:grpSp>
                  <p:nvGrpSpPr>
                    <p:cNvPr id="16" name="Group 15"/>
                    <p:cNvGrpSpPr/>
                    <p:nvPr/>
                  </p:nvGrpSpPr>
                  <p:grpSpPr>
                    <a:xfrm>
                      <a:off x="1143000" y="1586345"/>
                      <a:ext cx="2286001" cy="1918855"/>
                      <a:chOff x="1143000" y="1586345"/>
                      <a:chExt cx="2286001" cy="1918855"/>
                    </a:xfrm>
                  </p:grpSpPr>
                  <p:grpSp>
                    <p:nvGrpSpPr>
                      <p:cNvPr id="7" name="Group 6"/>
                      <p:cNvGrpSpPr/>
                      <p:nvPr/>
                    </p:nvGrpSpPr>
                    <p:grpSpPr>
                      <a:xfrm>
                        <a:off x="1143000" y="2362200"/>
                        <a:ext cx="2286001" cy="1143000"/>
                        <a:chOff x="1295399" y="3352800"/>
                        <a:chExt cx="2286001" cy="1143000"/>
                      </a:xfrm>
                    </p:grpSpPr>
                    <p:sp>
                      <p:nvSpPr>
                        <p:cNvPr id="5" name="Right Triangle 4"/>
                        <p:cNvSpPr/>
                        <p:nvPr/>
                      </p:nvSpPr>
                      <p:spPr>
                        <a:xfrm rot="16200000">
                          <a:off x="1295399" y="3352800"/>
                          <a:ext cx="1143000" cy="1143000"/>
                        </a:xfrm>
                        <a:prstGeom prst="r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Triangle 5"/>
                        <p:cNvSpPr/>
                        <p:nvPr/>
                      </p:nvSpPr>
                      <p:spPr>
                        <a:xfrm>
                          <a:off x="2438400" y="3352800"/>
                          <a:ext cx="1143000" cy="1143000"/>
                        </a:xfrm>
                        <a:prstGeom prst="r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p:cNvCxnSpPr/>
                      <p:nvPr/>
                    </p:nvCxnSpPr>
                    <p:spPr>
                      <a:xfrm>
                        <a:off x="1156855" y="1586345"/>
                        <a:ext cx="0" cy="190500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9" name="Straight Connector 18"/>
                    <p:cNvCxnSpPr>
                      <a:stCxn id="6" idx="4"/>
                    </p:cNvCxnSpPr>
                    <p:nvPr/>
                  </p:nvCxnSpPr>
                  <p:spPr>
                    <a:xfrm>
                      <a:off x="3429001" y="3505200"/>
                      <a:ext cx="304799"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24" name="TextBox 23"/>
                  <p:cNvSpPr txBox="1"/>
                  <p:nvPr/>
                </p:nvSpPr>
                <p:spPr>
                  <a:xfrm>
                    <a:off x="1480857" y="3048000"/>
                    <a:ext cx="652743" cy="369332"/>
                  </a:xfrm>
                  <a:prstGeom prst="rect">
                    <a:avLst/>
                  </a:prstGeom>
                  <a:noFill/>
                </p:spPr>
                <p:txBody>
                  <a:bodyPr wrap="none" rtlCol="0">
                    <a:spAutoFit/>
                  </a:bodyPr>
                  <a:lstStyle/>
                  <a:p>
                    <a:r>
                      <a:rPr lang="en-US" dirty="0" smtClean="0"/>
                      <a:t>1600</a:t>
                    </a:r>
                    <a:endParaRPr lang="en-US" dirty="0"/>
                  </a:p>
                </p:txBody>
              </p:sp>
              <p:sp>
                <p:nvSpPr>
                  <p:cNvPr id="27" name="TextBox 26"/>
                  <p:cNvSpPr txBox="1"/>
                  <p:nvPr/>
                </p:nvSpPr>
                <p:spPr>
                  <a:xfrm>
                    <a:off x="2362200" y="3048000"/>
                    <a:ext cx="652743" cy="369332"/>
                  </a:xfrm>
                  <a:prstGeom prst="rect">
                    <a:avLst/>
                  </a:prstGeom>
                  <a:noFill/>
                </p:spPr>
                <p:txBody>
                  <a:bodyPr wrap="none" rtlCol="0">
                    <a:spAutoFit/>
                  </a:bodyPr>
                  <a:lstStyle/>
                  <a:p>
                    <a:r>
                      <a:rPr lang="en-US" dirty="0"/>
                      <a:t>1600</a:t>
                    </a:r>
                  </a:p>
                </p:txBody>
              </p:sp>
              <p:sp>
                <p:nvSpPr>
                  <p:cNvPr id="32" name="TextBox 31"/>
                  <p:cNvSpPr txBox="1"/>
                  <p:nvPr/>
                </p:nvSpPr>
                <p:spPr>
                  <a:xfrm>
                    <a:off x="762000" y="2209800"/>
                    <a:ext cx="418704" cy="369332"/>
                  </a:xfrm>
                  <a:prstGeom prst="rect">
                    <a:avLst/>
                  </a:prstGeom>
                  <a:noFill/>
                </p:spPr>
                <p:txBody>
                  <a:bodyPr wrap="none" rtlCol="0">
                    <a:spAutoFit/>
                  </a:bodyPr>
                  <a:lstStyle/>
                  <a:p>
                    <a:r>
                      <a:rPr lang="en-US" dirty="0" smtClean="0"/>
                      <a:t>40</a:t>
                    </a:r>
                    <a:endParaRPr lang="en-US" dirty="0"/>
                  </a:p>
                </p:txBody>
              </p:sp>
            </p:grpSp>
            <p:sp>
              <p:nvSpPr>
                <p:cNvPr id="37" name="TextBox 36"/>
                <p:cNvSpPr txBox="1"/>
                <p:nvPr/>
              </p:nvSpPr>
              <p:spPr>
                <a:xfrm>
                  <a:off x="838200" y="3505200"/>
                  <a:ext cx="652743" cy="369332"/>
                </a:xfrm>
                <a:prstGeom prst="rect">
                  <a:avLst/>
                </a:prstGeom>
                <a:noFill/>
              </p:spPr>
              <p:txBody>
                <a:bodyPr wrap="none" rtlCol="0">
                  <a:spAutoFit/>
                </a:bodyPr>
                <a:lstStyle/>
                <a:p>
                  <a:r>
                    <a:rPr lang="en-US" dirty="0" smtClean="0"/>
                    <a:t>1940</a:t>
                  </a:r>
                  <a:endParaRPr lang="en-US" dirty="0"/>
                </a:p>
              </p:txBody>
            </p:sp>
            <p:sp>
              <p:nvSpPr>
                <p:cNvPr id="40" name="TextBox 39"/>
                <p:cNvSpPr txBox="1"/>
                <p:nvPr/>
              </p:nvSpPr>
              <p:spPr>
                <a:xfrm>
                  <a:off x="1960420" y="3498275"/>
                  <a:ext cx="652743" cy="369332"/>
                </a:xfrm>
                <a:prstGeom prst="rect">
                  <a:avLst/>
                </a:prstGeom>
                <a:noFill/>
              </p:spPr>
              <p:txBody>
                <a:bodyPr wrap="none" rtlCol="0">
                  <a:spAutoFit/>
                </a:bodyPr>
                <a:lstStyle/>
                <a:p>
                  <a:r>
                    <a:rPr lang="en-US" dirty="0" smtClean="0"/>
                    <a:t>2020</a:t>
                  </a:r>
                  <a:endParaRPr lang="en-US" dirty="0"/>
                </a:p>
              </p:txBody>
            </p:sp>
            <p:sp>
              <p:nvSpPr>
                <p:cNvPr id="41" name="TextBox 40"/>
                <p:cNvSpPr txBox="1"/>
                <p:nvPr/>
              </p:nvSpPr>
              <p:spPr>
                <a:xfrm>
                  <a:off x="3081057" y="3505200"/>
                  <a:ext cx="652743" cy="369332"/>
                </a:xfrm>
                <a:prstGeom prst="rect">
                  <a:avLst/>
                </a:prstGeom>
                <a:noFill/>
              </p:spPr>
              <p:txBody>
                <a:bodyPr wrap="none" rtlCol="0">
                  <a:spAutoFit/>
                </a:bodyPr>
                <a:lstStyle/>
                <a:p>
                  <a:r>
                    <a:rPr lang="en-US" dirty="0" smtClean="0"/>
                    <a:t>2100</a:t>
                  </a:r>
                  <a:endParaRPr lang="en-US" dirty="0"/>
                </a:p>
              </p:txBody>
            </p:sp>
          </p:grpSp>
          <p:sp>
            <p:nvSpPr>
              <p:cNvPr id="94" name="TextBox 93"/>
              <p:cNvSpPr txBox="1"/>
              <p:nvPr/>
            </p:nvSpPr>
            <p:spPr>
              <a:xfrm>
                <a:off x="1233050" y="1127839"/>
                <a:ext cx="2154757" cy="830997"/>
              </a:xfrm>
              <a:prstGeom prst="rect">
                <a:avLst/>
              </a:prstGeom>
              <a:noFill/>
              <a:ln>
                <a:solidFill>
                  <a:schemeClr val="tx1"/>
                </a:solidFill>
              </a:ln>
            </p:spPr>
            <p:txBody>
              <a:bodyPr wrap="none" rtlCol="0">
                <a:spAutoFit/>
              </a:bodyPr>
              <a:lstStyle/>
              <a:p>
                <a:r>
                  <a:rPr lang="en-US" sz="2400" dirty="0" smtClean="0"/>
                  <a:t>“</a:t>
                </a:r>
                <a:r>
                  <a:rPr lang="en-US" sz="2400" dirty="0" err="1" smtClean="0"/>
                  <a:t>Hubbert</a:t>
                </a:r>
                <a:r>
                  <a:rPr lang="en-US" sz="2400" dirty="0" smtClean="0"/>
                  <a:t> peak”</a:t>
                </a:r>
              </a:p>
              <a:p>
                <a:r>
                  <a:rPr lang="en-US" sz="2400" dirty="0" smtClean="0"/>
                  <a:t>equivalent</a:t>
                </a:r>
                <a:endParaRPr lang="en-US" sz="2400" dirty="0"/>
              </a:p>
            </p:txBody>
          </p:sp>
        </p:grpSp>
      </p:grpSp>
      <p:grpSp>
        <p:nvGrpSpPr>
          <p:cNvPr id="101" name="Group 100"/>
          <p:cNvGrpSpPr/>
          <p:nvPr/>
        </p:nvGrpSpPr>
        <p:grpSpPr>
          <a:xfrm>
            <a:off x="4506586" y="1369413"/>
            <a:ext cx="3740161" cy="2516787"/>
            <a:chOff x="3973186" y="1219200"/>
            <a:chExt cx="3662011" cy="2516787"/>
          </a:xfrm>
        </p:grpSpPr>
        <p:grpSp>
          <p:nvGrpSpPr>
            <p:cNvPr id="98" name="Group 97"/>
            <p:cNvGrpSpPr/>
            <p:nvPr/>
          </p:nvGrpSpPr>
          <p:grpSpPr>
            <a:xfrm>
              <a:off x="3973186" y="1461655"/>
              <a:ext cx="3570614" cy="2274332"/>
              <a:chOff x="3896986" y="1518745"/>
              <a:chExt cx="3570614" cy="2274332"/>
            </a:xfrm>
          </p:grpSpPr>
          <p:grpSp>
            <p:nvGrpSpPr>
              <p:cNvPr id="45" name="Group 44"/>
              <p:cNvGrpSpPr/>
              <p:nvPr/>
            </p:nvGrpSpPr>
            <p:grpSpPr>
              <a:xfrm>
                <a:off x="3896986" y="1518745"/>
                <a:ext cx="3570614" cy="2274332"/>
                <a:chOff x="3924696" y="1600200"/>
                <a:chExt cx="3570614" cy="2274332"/>
              </a:xfrm>
            </p:grpSpPr>
            <p:grpSp>
              <p:nvGrpSpPr>
                <p:cNvPr id="36" name="Group 35"/>
                <p:cNvGrpSpPr/>
                <p:nvPr/>
              </p:nvGrpSpPr>
              <p:grpSpPr>
                <a:xfrm>
                  <a:off x="3924696" y="1600200"/>
                  <a:ext cx="3570613" cy="1905000"/>
                  <a:chOff x="3924696" y="1600200"/>
                  <a:chExt cx="3570613" cy="1905000"/>
                </a:xfrm>
              </p:grpSpPr>
              <p:grpSp>
                <p:nvGrpSpPr>
                  <p:cNvPr id="22" name="Group 21"/>
                  <p:cNvGrpSpPr/>
                  <p:nvPr/>
                </p:nvGrpSpPr>
                <p:grpSpPr>
                  <a:xfrm>
                    <a:off x="4308763" y="1600200"/>
                    <a:ext cx="3186546" cy="1905000"/>
                    <a:chOff x="4308763" y="1600200"/>
                    <a:chExt cx="3186546" cy="1905000"/>
                  </a:xfrm>
                </p:grpSpPr>
                <p:grpSp>
                  <p:nvGrpSpPr>
                    <p:cNvPr id="17" name="Group 16"/>
                    <p:cNvGrpSpPr/>
                    <p:nvPr/>
                  </p:nvGrpSpPr>
                  <p:grpSpPr>
                    <a:xfrm>
                      <a:off x="4308763" y="1600200"/>
                      <a:ext cx="2874821" cy="1905000"/>
                      <a:chOff x="4267199" y="1600200"/>
                      <a:chExt cx="2874821" cy="1905000"/>
                    </a:xfrm>
                  </p:grpSpPr>
                  <p:sp>
                    <p:nvSpPr>
                      <p:cNvPr id="9" name="Right Triangle 8"/>
                      <p:cNvSpPr/>
                      <p:nvPr/>
                    </p:nvSpPr>
                    <p:spPr>
                      <a:xfrm rot="16200000">
                        <a:off x="4267199" y="2362200"/>
                        <a:ext cx="1143000" cy="1143000"/>
                      </a:xfrm>
                      <a:prstGeom prst="r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p:cNvSpPr/>
                      <p:nvPr/>
                    </p:nvSpPr>
                    <p:spPr>
                      <a:xfrm>
                        <a:off x="5999020" y="2362200"/>
                        <a:ext cx="1143000" cy="1143000"/>
                      </a:xfrm>
                      <a:prstGeom prst="r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410199" y="2362199"/>
                        <a:ext cx="588821" cy="11430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a:off x="4267200" y="1600200"/>
                        <a:ext cx="0" cy="190500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21" name="Straight Connector 20"/>
                    <p:cNvCxnSpPr/>
                    <p:nvPr/>
                  </p:nvCxnSpPr>
                  <p:spPr>
                    <a:xfrm>
                      <a:off x="7190510" y="3505199"/>
                      <a:ext cx="304799" cy="1"/>
                    </a:xfrm>
                    <a:prstGeom prst="line">
                      <a:avLst/>
                    </a:prstGeom>
                  </p:spPr>
                  <p:style>
                    <a:lnRef idx="1">
                      <a:schemeClr val="accent1"/>
                    </a:lnRef>
                    <a:fillRef idx="0">
                      <a:schemeClr val="accent1"/>
                    </a:fillRef>
                    <a:effectRef idx="0">
                      <a:schemeClr val="accent1"/>
                    </a:effectRef>
                    <a:fontRef idx="minor">
                      <a:schemeClr val="tx1"/>
                    </a:fontRef>
                  </p:style>
                </p:cxnSp>
              </p:grpSp>
              <p:sp>
                <p:nvSpPr>
                  <p:cNvPr id="28" name="TextBox 27"/>
                  <p:cNvSpPr txBox="1"/>
                  <p:nvPr/>
                </p:nvSpPr>
                <p:spPr>
                  <a:xfrm>
                    <a:off x="4734821" y="3048000"/>
                    <a:ext cx="639104" cy="369332"/>
                  </a:xfrm>
                  <a:prstGeom prst="rect">
                    <a:avLst/>
                  </a:prstGeom>
                  <a:noFill/>
                </p:spPr>
                <p:txBody>
                  <a:bodyPr wrap="none" rtlCol="0">
                    <a:spAutoFit/>
                  </a:bodyPr>
                  <a:lstStyle/>
                  <a:p>
                    <a:r>
                      <a:rPr lang="en-US" dirty="0"/>
                      <a:t>1600</a:t>
                    </a:r>
                  </a:p>
                </p:txBody>
              </p:sp>
              <p:sp>
                <p:nvSpPr>
                  <p:cNvPr id="30" name="TextBox 29"/>
                  <p:cNvSpPr txBox="1"/>
                  <p:nvPr/>
                </p:nvSpPr>
                <p:spPr>
                  <a:xfrm>
                    <a:off x="5406291" y="3048000"/>
                    <a:ext cx="639104" cy="369332"/>
                  </a:xfrm>
                  <a:prstGeom prst="rect">
                    <a:avLst/>
                  </a:prstGeom>
                  <a:noFill/>
                </p:spPr>
                <p:txBody>
                  <a:bodyPr wrap="none" rtlCol="0">
                    <a:spAutoFit/>
                  </a:bodyPr>
                  <a:lstStyle/>
                  <a:p>
                    <a:r>
                      <a:rPr lang="en-US" dirty="0"/>
                      <a:t>1600</a:t>
                    </a:r>
                  </a:p>
                </p:txBody>
              </p:sp>
              <p:sp>
                <p:nvSpPr>
                  <p:cNvPr id="31" name="TextBox 30"/>
                  <p:cNvSpPr txBox="1"/>
                  <p:nvPr/>
                </p:nvSpPr>
                <p:spPr>
                  <a:xfrm>
                    <a:off x="6076788" y="3048000"/>
                    <a:ext cx="639104" cy="369332"/>
                  </a:xfrm>
                  <a:prstGeom prst="rect">
                    <a:avLst/>
                  </a:prstGeom>
                  <a:noFill/>
                </p:spPr>
                <p:txBody>
                  <a:bodyPr wrap="none" rtlCol="0">
                    <a:spAutoFit/>
                  </a:bodyPr>
                  <a:lstStyle/>
                  <a:p>
                    <a:r>
                      <a:rPr lang="en-US" dirty="0"/>
                      <a:t>1600</a:t>
                    </a:r>
                  </a:p>
                </p:txBody>
              </p:sp>
              <p:sp>
                <p:nvSpPr>
                  <p:cNvPr id="33" name="TextBox 32"/>
                  <p:cNvSpPr txBox="1"/>
                  <p:nvPr/>
                </p:nvSpPr>
                <p:spPr>
                  <a:xfrm>
                    <a:off x="3924696" y="2209800"/>
                    <a:ext cx="418704" cy="369332"/>
                  </a:xfrm>
                  <a:prstGeom prst="rect">
                    <a:avLst/>
                  </a:prstGeom>
                  <a:noFill/>
                </p:spPr>
                <p:txBody>
                  <a:bodyPr wrap="none" rtlCol="0">
                    <a:spAutoFit/>
                  </a:bodyPr>
                  <a:lstStyle/>
                  <a:p>
                    <a:r>
                      <a:rPr lang="en-US" dirty="0" smtClean="0"/>
                      <a:t>40</a:t>
                    </a:r>
                    <a:endParaRPr lang="en-US" dirty="0"/>
                  </a:p>
                </p:txBody>
              </p:sp>
            </p:grpSp>
            <p:sp>
              <p:nvSpPr>
                <p:cNvPr id="38" name="TextBox 37"/>
                <p:cNvSpPr txBox="1"/>
                <p:nvPr/>
              </p:nvSpPr>
              <p:spPr>
                <a:xfrm>
                  <a:off x="3995457" y="3505200"/>
                  <a:ext cx="652743" cy="369332"/>
                </a:xfrm>
                <a:prstGeom prst="rect">
                  <a:avLst/>
                </a:prstGeom>
                <a:noFill/>
              </p:spPr>
              <p:txBody>
                <a:bodyPr wrap="none" rtlCol="0">
                  <a:spAutoFit/>
                </a:bodyPr>
                <a:lstStyle/>
                <a:p>
                  <a:r>
                    <a:rPr lang="en-US" dirty="0" smtClean="0"/>
                    <a:t>1940</a:t>
                  </a:r>
                  <a:endParaRPr lang="en-US" dirty="0"/>
                </a:p>
              </p:txBody>
            </p:sp>
            <p:sp>
              <p:nvSpPr>
                <p:cNvPr id="39" name="TextBox 38"/>
                <p:cNvSpPr txBox="1"/>
                <p:nvPr/>
              </p:nvSpPr>
              <p:spPr>
                <a:xfrm>
                  <a:off x="5124602" y="3505200"/>
                  <a:ext cx="652743" cy="369332"/>
                </a:xfrm>
                <a:prstGeom prst="rect">
                  <a:avLst/>
                </a:prstGeom>
                <a:noFill/>
              </p:spPr>
              <p:txBody>
                <a:bodyPr wrap="none" rtlCol="0">
                  <a:spAutoFit/>
                </a:bodyPr>
                <a:lstStyle/>
                <a:p>
                  <a:r>
                    <a:rPr lang="en-US" dirty="0" smtClean="0"/>
                    <a:t>2020</a:t>
                  </a:r>
                  <a:endParaRPr lang="en-US" dirty="0"/>
                </a:p>
              </p:txBody>
            </p:sp>
            <p:sp>
              <p:nvSpPr>
                <p:cNvPr id="42" name="TextBox 41"/>
                <p:cNvSpPr txBox="1"/>
                <p:nvPr/>
              </p:nvSpPr>
              <p:spPr>
                <a:xfrm>
                  <a:off x="5713422" y="3505200"/>
                  <a:ext cx="652743" cy="369332"/>
                </a:xfrm>
                <a:prstGeom prst="rect">
                  <a:avLst/>
                </a:prstGeom>
                <a:noFill/>
              </p:spPr>
              <p:txBody>
                <a:bodyPr wrap="none" rtlCol="0">
                  <a:spAutoFit/>
                </a:bodyPr>
                <a:lstStyle/>
                <a:p>
                  <a:r>
                    <a:rPr lang="en-US" dirty="0" smtClean="0"/>
                    <a:t>2060</a:t>
                  </a:r>
                  <a:endParaRPr lang="en-US" dirty="0"/>
                </a:p>
              </p:txBody>
            </p:sp>
            <p:sp>
              <p:nvSpPr>
                <p:cNvPr id="43" name="TextBox 42"/>
                <p:cNvSpPr txBox="1"/>
                <p:nvPr/>
              </p:nvSpPr>
              <p:spPr>
                <a:xfrm>
                  <a:off x="6842567" y="3505200"/>
                  <a:ext cx="652743" cy="369332"/>
                </a:xfrm>
                <a:prstGeom prst="rect">
                  <a:avLst/>
                </a:prstGeom>
                <a:noFill/>
              </p:spPr>
              <p:txBody>
                <a:bodyPr wrap="none" rtlCol="0">
                  <a:spAutoFit/>
                </a:bodyPr>
                <a:lstStyle/>
                <a:p>
                  <a:r>
                    <a:rPr lang="en-US" dirty="0" smtClean="0"/>
                    <a:t>2140</a:t>
                  </a:r>
                  <a:endParaRPr lang="en-US" dirty="0"/>
                </a:p>
              </p:txBody>
            </p:sp>
          </p:grpSp>
          <p:sp>
            <p:nvSpPr>
              <p:cNvPr id="47" name="TextBox 46"/>
              <p:cNvSpPr txBox="1"/>
              <p:nvPr/>
            </p:nvSpPr>
            <p:spPr>
              <a:xfrm>
                <a:off x="6325597" y="2048470"/>
                <a:ext cx="864339" cy="523220"/>
              </a:xfrm>
              <a:prstGeom prst="rect">
                <a:avLst/>
              </a:prstGeom>
              <a:noFill/>
            </p:spPr>
            <p:txBody>
              <a:bodyPr wrap="none" rtlCol="0">
                <a:spAutoFit/>
              </a:bodyPr>
              <a:lstStyle/>
              <a:p>
                <a:r>
                  <a:rPr lang="en-US" sz="2800" dirty="0" smtClean="0">
                    <a:solidFill>
                      <a:srgbClr val="FF0000"/>
                    </a:solidFill>
                  </a:rPr>
                  <a:t>≈3</a:t>
                </a:r>
                <a:r>
                  <a:rPr lang="en-US" sz="2800" baseline="30000" dirty="0" smtClean="0">
                    <a:solidFill>
                      <a:srgbClr val="FF0000"/>
                    </a:solidFill>
                  </a:rPr>
                  <a:t>o</a:t>
                </a:r>
                <a:r>
                  <a:rPr lang="en-US" sz="2800" dirty="0" smtClean="0">
                    <a:solidFill>
                      <a:srgbClr val="FF0000"/>
                    </a:solidFill>
                  </a:rPr>
                  <a:t>C</a:t>
                </a:r>
                <a:endParaRPr lang="en-US" sz="2800" dirty="0">
                  <a:solidFill>
                    <a:srgbClr val="FF0000"/>
                  </a:solidFill>
                </a:endParaRPr>
              </a:p>
            </p:txBody>
          </p:sp>
        </p:grpSp>
        <p:sp>
          <p:nvSpPr>
            <p:cNvPr id="100" name="TextBox 99"/>
            <p:cNvSpPr txBox="1"/>
            <p:nvPr/>
          </p:nvSpPr>
          <p:spPr>
            <a:xfrm>
              <a:off x="4410272" y="1219200"/>
              <a:ext cx="3224925" cy="830997"/>
            </a:xfrm>
            <a:prstGeom prst="rect">
              <a:avLst/>
            </a:prstGeom>
            <a:noFill/>
            <a:ln>
              <a:solidFill>
                <a:schemeClr val="tx1"/>
              </a:solidFill>
            </a:ln>
          </p:spPr>
          <p:txBody>
            <a:bodyPr wrap="square" rtlCol="0">
              <a:spAutoFit/>
            </a:bodyPr>
            <a:lstStyle/>
            <a:p>
              <a:pPr>
                <a:spcBef>
                  <a:spcPct val="0"/>
                </a:spcBef>
              </a:pPr>
              <a:r>
                <a:rPr lang="en-US" altLang="en-US" sz="2400" dirty="0"/>
                <a:t>Rectangles: </a:t>
              </a:r>
            </a:p>
            <a:p>
              <a:pPr>
                <a:spcBef>
                  <a:spcPct val="0"/>
                </a:spcBef>
              </a:pPr>
              <a:r>
                <a:rPr lang="en-US" altLang="en-US" sz="2400" dirty="0" smtClean="0"/>
                <a:t>40 </a:t>
              </a:r>
              <a:r>
                <a:rPr lang="en-US" altLang="en-US" sz="2400" dirty="0"/>
                <a:t>billion </a:t>
              </a:r>
              <a:r>
                <a:rPr lang="en-US" altLang="en-US" sz="2400" dirty="0" smtClean="0"/>
                <a:t>tCO</a:t>
              </a:r>
              <a:r>
                <a:rPr lang="en-US" altLang="en-US" sz="2400" baseline="-25000" dirty="0" smtClean="0"/>
                <a:t>2</a:t>
              </a:r>
              <a:r>
                <a:rPr lang="en-US" altLang="en-US" sz="2400" dirty="0" smtClean="0"/>
                <a:t>/</a:t>
              </a:r>
              <a:r>
                <a:rPr lang="en-US" altLang="en-US" sz="2400" dirty="0" err="1" smtClean="0"/>
                <a:t>yr</a:t>
              </a:r>
              <a:r>
                <a:rPr lang="en-US" altLang="en-US" sz="2400" dirty="0" smtClean="0"/>
                <a:t>* 40 </a:t>
              </a:r>
              <a:r>
                <a:rPr lang="en-US" altLang="en-US" sz="2400" dirty="0" err="1" smtClean="0"/>
                <a:t>yrs</a:t>
              </a:r>
              <a:endParaRPr lang="en-US" altLang="en-US" sz="2400" dirty="0"/>
            </a:p>
          </p:txBody>
        </p:sp>
      </p:grpSp>
    </p:spTree>
    <p:extLst>
      <p:ext uri="{BB962C8B-B14F-4D97-AF65-F5344CB8AC3E}">
        <p14:creationId xmlns:p14="http://schemas.microsoft.com/office/powerpoint/2010/main" val="35422813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Gas v. coal: two 1600 GtCO</a:t>
            </a:r>
            <a:r>
              <a:rPr lang="en-US" baseline="-25000" dirty="0" smtClean="0"/>
              <a:t>2</a:t>
            </a:r>
            <a:r>
              <a:rPr lang="en-US" dirty="0" smtClean="0"/>
              <a:t> rectangles</a:t>
            </a:r>
            <a:endParaRPr lang="en-US" dirty="0"/>
          </a:p>
        </p:txBody>
      </p:sp>
      <p:sp>
        <p:nvSpPr>
          <p:cNvPr id="35" name="TextBox 34"/>
          <p:cNvSpPr txBox="1"/>
          <p:nvPr/>
        </p:nvSpPr>
        <p:spPr>
          <a:xfrm>
            <a:off x="3429000" y="3886200"/>
            <a:ext cx="2133600" cy="369332"/>
          </a:xfrm>
          <a:prstGeom prst="rect">
            <a:avLst/>
          </a:prstGeom>
          <a:noFill/>
          <a:ln>
            <a:solidFill>
              <a:schemeClr val="tx1"/>
            </a:solidFill>
          </a:ln>
        </p:spPr>
        <p:txBody>
          <a:bodyPr wrap="square" rtlCol="0">
            <a:spAutoFit/>
          </a:bodyPr>
          <a:lstStyle/>
          <a:p>
            <a:r>
              <a:rPr lang="en-US" dirty="0" smtClean="0"/>
              <a:t>G = B = 10</a:t>
            </a:r>
            <a:r>
              <a:rPr lang="en-US" baseline="30000" dirty="0" smtClean="0"/>
              <a:t>9</a:t>
            </a:r>
            <a:r>
              <a:rPr lang="en-US" dirty="0" smtClean="0"/>
              <a:t>, T = 10</a:t>
            </a:r>
            <a:r>
              <a:rPr lang="en-US" baseline="30000" dirty="0" smtClean="0"/>
              <a:t>12</a:t>
            </a:r>
            <a:endParaRPr lang="en-US" baseline="30000" dirty="0"/>
          </a:p>
        </p:txBody>
      </p:sp>
      <p:grpSp>
        <p:nvGrpSpPr>
          <p:cNvPr id="47" name="Group 46"/>
          <p:cNvGrpSpPr/>
          <p:nvPr/>
        </p:nvGrpSpPr>
        <p:grpSpPr>
          <a:xfrm>
            <a:off x="152400" y="1524000"/>
            <a:ext cx="4454232" cy="2198132"/>
            <a:chOff x="422556" y="1524000"/>
            <a:chExt cx="4454232" cy="2198132"/>
          </a:xfrm>
        </p:grpSpPr>
        <p:grpSp>
          <p:nvGrpSpPr>
            <p:cNvPr id="24" name="Group 23"/>
            <p:cNvGrpSpPr/>
            <p:nvPr/>
          </p:nvGrpSpPr>
          <p:grpSpPr>
            <a:xfrm>
              <a:off x="422556" y="1565688"/>
              <a:ext cx="2854044" cy="2156444"/>
              <a:chOff x="422556" y="1565688"/>
              <a:chExt cx="2854044" cy="2156444"/>
            </a:xfrm>
          </p:grpSpPr>
          <p:grpSp>
            <p:nvGrpSpPr>
              <p:cNvPr id="12" name="Group 11"/>
              <p:cNvGrpSpPr/>
              <p:nvPr/>
            </p:nvGrpSpPr>
            <p:grpSpPr>
              <a:xfrm>
                <a:off x="1828800" y="2057400"/>
                <a:ext cx="1447800" cy="1219200"/>
                <a:chOff x="4876800" y="2057400"/>
                <a:chExt cx="1447800" cy="1219200"/>
              </a:xfrm>
            </p:grpSpPr>
            <p:sp>
              <p:nvSpPr>
                <p:cNvPr id="13" name="Rectangle 12"/>
                <p:cNvSpPr/>
                <p:nvPr/>
              </p:nvSpPr>
              <p:spPr>
                <a:xfrm>
                  <a:off x="4876800" y="20574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876800" y="23622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876800" y="26670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4876800" y="29718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TextBox 16"/>
              <p:cNvSpPr txBox="1"/>
              <p:nvPr/>
            </p:nvSpPr>
            <p:spPr>
              <a:xfrm>
                <a:off x="2057400" y="3352800"/>
                <a:ext cx="1066800" cy="369332"/>
              </a:xfrm>
              <a:prstGeom prst="rect">
                <a:avLst/>
              </a:prstGeom>
              <a:noFill/>
            </p:spPr>
            <p:txBody>
              <a:bodyPr wrap="square" rtlCol="0">
                <a:spAutoFit/>
              </a:bodyPr>
              <a:lstStyle/>
              <a:p>
                <a:r>
                  <a:rPr lang="en-US" dirty="0" smtClean="0"/>
                  <a:t>40 years</a:t>
                </a:r>
                <a:endParaRPr lang="en-US" dirty="0"/>
              </a:p>
            </p:txBody>
          </p:sp>
          <p:sp>
            <p:nvSpPr>
              <p:cNvPr id="19" name="TextBox 18"/>
              <p:cNvSpPr txBox="1"/>
              <p:nvPr/>
            </p:nvSpPr>
            <p:spPr>
              <a:xfrm>
                <a:off x="422556" y="1565688"/>
                <a:ext cx="1600200" cy="369332"/>
              </a:xfrm>
              <a:prstGeom prst="rect">
                <a:avLst/>
              </a:prstGeom>
              <a:noFill/>
            </p:spPr>
            <p:txBody>
              <a:bodyPr wrap="square" rtlCol="0">
                <a:spAutoFit/>
              </a:bodyPr>
              <a:lstStyle/>
              <a:p>
                <a:r>
                  <a:rPr lang="en-US" dirty="0" smtClean="0"/>
                  <a:t>40 GtCO</a:t>
                </a:r>
                <a:r>
                  <a:rPr lang="en-US" baseline="-25000" dirty="0" smtClean="0"/>
                  <a:t>2</a:t>
                </a:r>
                <a:r>
                  <a:rPr lang="en-US" dirty="0" smtClean="0"/>
                  <a:t>/</a:t>
                </a:r>
                <a:r>
                  <a:rPr lang="en-US" dirty="0" err="1" smtClean="0"/>
                  <a:t>yr</a:t>
                </a:r>
                <a:r>
                  <a:rPr lang="en-US" dirty="0" smtClean="0"/>
                  <a:t> –</a:t>
                </a:r>
                <a:endParaRPr lang="en-US" dirty="0"/>
              </a:p>
            </p:txBody>
          </p:sp>
          <p:sp>
            <p:nvSpPr>
              <p:cNvPr id="20" name="Rectangle 19"/>
              <p:cNvSpPr/>
              <p:nvPr/>
            </p:nvSpPr>
            <p:spPr>
              <a:xfrm>
                <a:off x="1828800" y="17526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p:cNvSpPr/>
            <p:nvPr/>
          </p:nvSpPr>
          <p:spPr>
            <a:xfrm>
              <a:off x="3200400" y="2438400"/>
              <a:ext cx="426720" cy="1015663"/>
            </a:xfrm>
            <a:prstGeom prst="rect">
              <a:avLst/>
            </a:prstGeom>
          </p:spPr>
          <p:txBody>
            <a:bodyPr wrap="none">
              <a:spAutoFit/>
            </a:bodyPr>
            <a:lstStyle/>
            <a:p>
              <a:r>
                <a:rPr lang="en-US" sz="6000" dirty="0"/>
                <a:t>}</a:t>
              </a:r>
            </a:p>
          </p:txBody>
        </p:sp>
        <p:sp>
          <p:nvSpPr>
            <p:cNvPr id="28" name="Rectangle 27"/>
            <p:cNvSpPr/>
            <p:nvPr/>
          </p:nvSpPr>
          <p:spPr>
            <a:xfrm>
              <a:off x="3200400" y="1524000"/>
              <a:ext cx="426720" cy="1015663"/>
            </a:xfrm>
            <a:prstGeom prst="rect">
              <a:avLst/>
            </a:prstGeom>
          </p:spPr>
          <p:txBody>
            <a:bodyPr wrap="none">
              <a:spAutoFit/>
            </a:bodyPr>
            <a:lstStyle/>
            <a:p>
              <a:r>
                <a:rPr lang="en-US" sz="6000" dirty="0"/>
                <a:t>}</a:t>
              </a:r>
            </a:p>
          </p:txBody>
        </p:sp>
        <p:sp>
          <p:nvSpPr>
            <p:cNvPr id="29" name="TextBox 28"/>
            <p:cNvSpPr txBox="1"/>
            <p:nvPr/>
          </p:nvSpPr>
          <p:spPr>
            <a:xfrm>
              <a:off x="3505188" y="1905000"/>
              <a:ext cx="1371600" cy="369332"/>
            </a:xfrm>
            <a:prstGeom prst="rect">
              <a:avLst/>
            </a:prstGeom>
            <a:noFill/>
          </p:spPr>
          <p:txBody>
            <a:bodyPr wrap="square" rtlCol="0">
              <a:spAutoFit/>
            </a:bodyPr>
            <a:lstStyle/>
            <a:p>
              <a:r>
                <a:rPr lang="en-US" dirty="0" smtClean="0"/>
                <a:t> 32 </a:t>
              </a:r>
              <a:r>
                <a:rPr lang="en-US" dirty="0" err="1" smtClean="0"/>
                <a:t>Bbbl</a:t>
              </a:r>
              <a:r>
                <a:rPr lang="en-US" dirty="0" smtClean="0"/>
                <a:t>/</a:t>
              </a:r>
              <a:r>
                <a:rPr lang="en-US" dirty="0" err="1" smtClean="0"/>
                <a:t>yr</a:t>
              </a:r>
              <a:r>
                <a:rPr lang="en-US" dirty="0" smtClean="0"/>
                <a:t>   </a:t>
              </a:r>
              <a:endParaRPr lang="en-US" dirty="0"/>
            </a:p>
          </p:txBody>
        </p:sp>
        <p:sp>
          <p:nvSpPr>
            <p:cNvPr id="31" name="TextBox 30"/>
            <p:cNvSpPr txBox="1"/>
            <p:nvPr/>
          </p:nvSpPr>
          <p:spPr>
            <a:xfrm>
              <a:off x="3318156" y="2362200"/>
              <a:ext cx="1295400" cy="369332"/>
            </a:xfrm>
            <a:prstGeom prst="rect">
              <a:avLst/>
            </a:prstGeom>
            <a:noFill/>
          </p:spPr>
          <p:txBody>
            <a:bodyPr wrap="square" rtlCol="0">
              <a:spAutoFit/>
            </a:bodyPr>
            <a:lstStyle/>
            <a:p>
              <a:r>
                <a:rPr lang="en-US" dirty="0" smtClean="0"/>
                <a:t>  160 </a:t>
              </a:r>
              <a:r>
                <a:rPr lang="en-US" dirty="0" err="1" smtClean="0"/>
                <a:t>Tcf</a:t>
              </a:r>
              <a:r>
                <a:rPr lang="en-US" dirty="0" smtClean="0"/>
                <a:t>/</a:t>
              </a:r>
              <a:r>
                <a:rPr lang="en-US" dirty="0" err="1" smtClean="0"/>
                <a:t>yr</a:t>
              </a:r>
              <a:endParaRPr lang="en-US" dirty="0"/>
            </a:p>
          </p:txBody>
        </p:sp>
        <p:sp>
          <p:nvSpPr>
            <p:cNvPr id="33" name="TextBox 32"/>
            <p:cNvSpPr txBox="1"/>
            <p:nvPr/>
          </p:nvSpPr>
          <p:spPr>
            <a:xfrm>
              <a:off x="3440536" y="2791812"/>
              <a:ext cx="1295400" cy="369332"/>
            </a:xfrm>
            <a:prstGeom prst="rect">
              <a:avLst/>
            </a:prstGeom>
            <a:noFill/>
          </p:spPr>
          <p:txBody>
            <a:bodyPr wrap="square" rtlCol="0">
              <a:spAutoFit/>
            </a:bodyPr>
            <a:lstStyle/>
            <a:p>
              <a:r>
                <a:rPr lang="en-US" dirty="0" smtClean="0"/>
                <a:t> 4.8 </a:t>
              </a:r>
              <a:r>
                <a:rPr lang="en-US" dirty="0" err="1" smtClean="0"/>
                <a:t>Bt</a:t>
              </a:r>
              <a:r>
                <a:rPr lang="en-US" dirty="0" smtClean="0"/>
                <a:t>/</a:t>
              </a:r>
              <a:r>
                <a:rPr lang="en-US" dirty="0" err="1" smtClean="0"/>
                <a:t>yr</a:t>
              </a:r>
              <a:endParaRPr lang="en-US" dirty="0"/>
            </a:p>
          </p:txBody>
        </p:sp>
        <p:sp>
          <p:nvSpPr>
            <p:cNvPr id="36" name="TextBox 35"/>
            <p:cNvSpPr txBox="1"/>
            <p:nvPr/>
          </p:nvSpPr>
          <p:spPr>
            <a:xfrm>
              <a:off x="2286000" y="1752600"/>
              <a:ext cx="609600" cy="369332"/>
            </a:xfrm>
            <a:prstGeom prst="rect">
              <a:avLst/>
            </a:prstGeom>
            <a:noFill/>
          </p:spPr>
          <p:txBody>
            <a:bodyPr wrap="square" rtlCol="0">
              <a:spAutoFit/>
            </a:bodyPr>
            <a:lstStyle/>
            <a:p>
              <a:r>
                <a:rPr lang="en-US" dirty="0" smtClean="0"/>
                <a:t>OIL</a:t>
              </a:r>
              <a:endParaRPr lang="en-US" dirty="0"/>
            </a:p>
          </p:txBody>
        </p:sp>
        <p:sp>
          <p:nvSpPr>
            <p:cNvPr id="37" name="TextBox 36"/>
            <p:cNvSpPr txBox="1"/>
            <p:nvPr/>
          </p:nvSpPr>
          <p:spPr>
            <a:xfrm>
              <a:off x="2230584" y="2362200"/>
              <a:ext cx="609600" cy="369332"/>
            </a:xfrm>
            <a:prstGeom prst="rect">
              <a:avLst/>
            </a:prstGeom>
            <a:noFill/>
          </p:spPr>
          <p:txBody>
            <a:bodyPr wrap="square" rtlCol="0">
              <a:spAutoFit/>
            </a:bodyPr>
            <a:lstStyle/>
            <a:p>
              <a:r>
                <a:rPr lang="en-US" dirty="0" smtClean="0"/>
                <a:t>GAS</a:t>
              </a:r>
              <a:endParaRPr lang="en-US" dirty="0"/>
            </a:p>
          </p:txBody>
        </p:sp>
        <p:sp>
          <p:nvSpPr>
            <p:cNvPr id="38" name="TextBox 37"/>
            <p:cNvSpPr txBox="1"/>
            <p:nvPr/>
          </p:nvSpPr>
          <p:spPr>
            <a:xfrm>
              <a:off x="2108204" y="2678668"/>
              <a:ext cx="838200" cy="369332"/>
            </a:xfrm>
            <a:prstGeom prst="rect">
              <a:avLst/>
            </a:prstGeom>
            <a:noFill/>
          </p:spPr>
          <p:txBody>
            <a:bodyPr wrap="square" rtlCol="0">
              <a:spAutoFit/>
            </a:bodyPr>
            <a:lstStyle/>
            <a:p>
              <a:r>
                <a:rPr lang="en-US" dirty="0" smtClean="0"/>
                <a:t>COAL</a:t>
              </a:r>
              <a:endParaRPr lang="en-US" dirty="0"/>
            </a:p>
          </p:txBody>
        </p:sp>
        <p:sp>
          <p:nvSpPr>
            <p:cNvPr id="42" name="TextBox 41"/>
            <p:cNvSpPr txBox="1"/>
            <p:nvPr/>
          </p:nvSpPr>
          <p:spPr>
            <a:xfrm>
              <a:off x="2286000" y="2057520"/>
              <a:ext cx="609600" cy="369332"/>
            </a:xfrm>
            <a:prstGeom prst="rect">
              <a:avLst/>
            </a:prstGeom>
            <a:noFill/>
          </p:spPr>
          <p:txBody>
            <a:bodyPr wrap="square" rtlCol="0">
              <a:spAutoFit/>
            </a:bodyPr>
            <a:lstStyle/>
            <a:p>
              <a:r>
                <a:rPr lang="en-US" dirty="0" smtClean="0"/>
                <a:t>OIL</a:t>
              </a:r>
              <a:endParaRPr lang="en-US" dirty="0"/>
            </a:p>
          </p:txBody>
        </p:sp>
        <p:sp>
          <p:nvSpPr>
            <p:cNvPr id="44" name="TextBox 43"/>
            <p:cNvSpPr txBox="1"/>
            <p:nvPr/>
          </p:nvSpPr>
          <p:spPr>
            <a:xfrm>
              <a:off x="2115128" y="2983468"/>
              <a:ext cx="838200" cy="369332"/>
            </a:xfrm>
            <a:prstGeom prst="rect">
              <a:avLst/>
            </a:prstGeom>
            <a:noFill/>
          </p:spPr>
          <p:txBody>
            <a:bodyPr wrap="square" rtlCol="0">
              <a:spAutoFit/>
            </a:bodyPr>
            <a:lstStyle/>
            <a:p>
              <a:r>
                <a:rPr lang="en-US" dirty="0" smtClean="0"/>
                <a:t>COAL</a:t>
              </a:r>
              <a:endParaRPr lang="en-US" dirty="0"/>
            </a:p>
          </p:txBody>
        </p:sp>
      </p:grpSp>
      <p:grpSp>
        <p:nvGrpSpPr>
          <p:cNvPr id="48" name="Group 47"/>
          <p:cNvGrpSpPr/>
          <p:nvPr/>
        </p:nvGrpSpPr>
        <p:grpSpPr>
          <a:xfrm>
            <a:off x="4486564" y="1508173"/>
            <a:ext cx="4287984" cy="2176722"/>
            <a:chOff x="4334164" y="1508173"/>
            <a:chExt cx="4287984" cy="2176722"/>
          </a:xfrm>
        </p:grpSpPr>
        <p:grpSp>
          <p:nvGrpSpPr>
            <p:cNvPr id="23" name="Group 22"/>
            <p:cNvGrpSpPr/>
            <p:nvPr/>
          </p:nvGrpSpPr>
          <p:grpSpPr>
            <a:xfrm>
              <a:off x="4334164" y="1526019"/>
              <a:ext cx="2828636" cy="2158876"/>
              <a:chOff x="3800764" y="1563256"/>
              <a:chExt cx="2828636" cy="2158876"/>
            </a:xfrm>
          </p:grpSpPr>
          <p:grpSp>
            <p:nvGrpSpPr>
              <p:cNvPr id="11" name="Group 10"/>
              <p:cNvGrpSpPr/>
              <p:nvPr/>
            </p:nvGrpSpPr>
            <p:grpSpPr>
              <a:xfrm>
                <a:off x="5181600" y="2057400"/>
                <a:ext cx="1447800" cy="1219200"/>
                <a:chOff x="4876800" y="2057400"/>
                <a:chExt cx="1447800" cy="1219200"/>
              </a:xfrm>
            </p:grpSpPr>
            <p:sp>
              <p:nvSpPr>
                <p:cNvPr id="7" name="Rectangle 6"/>
                <p:cNvSpPr/>
                <p:nvPr/>
              </p:nvSpPr>
              <p:spPr>
                <a:xfrm>
                  <a:off x="4876800" y="20574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876800" y="23622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876800" y="26670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876800" y="29718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7"/>
              <p:cNvSpPr txBox="1"/>
              <p:nvPr/>
            </p:nvSpPr>
            <p:spPr>
              <a:xfrm>
                <a:off x="5410200" y="3352800"/>
                <a:ext cx="1066800" cy="369332"/>
              </a:xfrm>
              <a:prstGeom prst="rect">
                <a:avLst/>
              </a:prstGeom>
              <a:noFill/>
            </p:spPr>
            <p:txBody>
              <a:bodyPr wrap="square" rtlCol="0">
                <a:spAutoFit/>
              </a:bodyPr>
              <a:lstStyle/>
              <a:p>
                <a:r>
                  <a:rPr lang="en-US" dirty="0" smtClean="0"/>
                  <a:t>40 years</a:t>
                </a:r>
                <a:endParaRPr lang="en-US" dirty="0"/>
              </a:p>
            </p:txBody>
          </p:sp>
          <p:sp>
            <p:nvSpPr>
              <p:cNvPr id="21" name="Rectangle 20"/>
              <p:cNvSpPr/>
              <p:nvPr/>
            </p:nvSpPr>
            <p:spPr>
              <a:xfrm>
                <a:off x="5181600" y="1752600"/>
                <a:ext cx="1447800" cy="304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800764" y="1563256"/>
                <a:ext cx="1600200" cy="369332"/>
              </a:xfrm>
              <a:prstGeom prst="rect">
                <a:avLst/>
              </a:prstGeom>
              <a:noFill/>
            </p:spPr>
            <p:txBody>
              <a:bodyPr wrap="square" rtlCol="0">
                <a:spAutoFit/>
              </a:bodyPr>
              <a:lstStyle/>
              <a:p>
                <a:r>
                  <a:rPr lang="en-US" dirty="0" smtClean="0"/>
                  <a:t>40 GtCO</a:t>
                </a:r>
                <a:r>
                  <a:rPr lang="en-US" baseline="-25000" dirty="0" smtClean="0"/>
                  <a:t>2</a:t>
                </a:r>
                <a:r>
                  <a:rPr lang="en-US" dirty="0" smtClean="0"/>
                  <a:t>/</a:t>
                </a:r>
                <a:r>
                  <a:rPr lang="en-US" dirty="0" err="1" smtClean="0"/>
                  <a:t>yr</a:t>
                </a:r>
                <a:r>
                  <a:rPr lang="en-US" dirty="0" smtClean="0"/>
                  <a:t> –</a:t>
                </a:r>
                <a:endParaRPr lang="en-US" dirty="0"/>
              </a:p>
            </p:txBody>
          </p:sp>
        </p:grpSp>
        <p:sp>
          <p:nvSpPr>
            <p:cNvPr id="26" name="Rectangle 25"/>
            <p:cNvSpPr/>
            <p:nvPr/>
          </p:nvSpPr>
          <p:spPr>
            <a:xfrm>
              <a:off x="7059352" y="2133600"/>
              <a:ext cx="426720" cy="1015663"/>
            </a:xfrm>
            <a:prstGeom prst="rect">
              <a:avLst/>
            </a:prstGeom>
          </p:spPr>
          <p:txBody>
            <a:bodyPr wrap="none">
              <a:spAutoFit/>
            </a:bodyPr>
            <a:lstStyle/>
            <a:p>
              <a:r>
                <a:rPr lang="en-US" sz="6000" dirty="0"/>
                <a:t>}</a:t>
              </a:r>
            </a:p>
          </p:txBody>
        </p:sp>
        <p:sp>
          <p:nvSpPr>
            <p:cNvPr id="27" name="Rectangle 26"/>
            <p:cNvSpPr/>
            <p:nvPr/>
          </p:nvSpPr>
          <p:spPr>
            <a:xfrm>
              <a:off x="7059352" y="1508173"/>
              <a:ext cx="426720" cy="1015663"/>
            </a:xfrm>
            <a:prstGeom prst="rect">
              <a:avLst/>
            </a:prstGeom>
          </p:spPr>
          <p:txBody>
            <a:bodyPr wrap="none">
              <a:spAutoFit/>
            </a:bodyPr>
            <a:lstStyle/>
            <a:p>
              <a:r>
                <a:rPr lang="en-US" sz="6000" dirty="0"/>
                <a:t>}</a:t>
              </a:r>
            </a:p>
          </p:txBody>
        </p:sp>
        <p:sp>
          <p:nvSpPr>
            <p:cNvPr id="30" name="TextBox 29"/>
            <p:cNvSpPr txBox="1"/>
            <p:nvPr/>
          </p:nvSpPr>
          <p:spPr>
            <a:xfrm>
              <a:off x="7326748" y="1856508"/>
              <a:ext cx="1295400" cy="369332"/>
            </a:xfrm>
            <a:prstGeom prst="rect">
              <a:avLst/>
            </a:prstGeom>
            <a:noFill/>
          </p:spPr>
          <p:txBody>
            <a:bodyPr wrap="square" rtlCol="0">
              <a:spAutoFit/>
            </a:bodyPr>
            <a:lstStyle/>
            <a:p>
              <a:r>
                <a:rPr lang="en-US" dirty="0" smtClean="0"/>
                <a:t>  32 </a:t>
              </a:r>
              <a:r>
                <a:rPr lang="en-US" dirty="0" err="1" smtClean="0"/>
                <a:t>Bbbl</a:t>
              </a:r>
              <a:r>
                <a:rPr lang="en-US" dirty="0" smtClean="0"/>
                <a:t>/</a:t>
              </a:r>
              <a:r>
                <a:rPr lang="en-US" dirty="0" err="1" smtClean="0"/>
                <a:t>yr</a:t>
              </a:r>
              <a:endParaRPr lang="en-US" dirty="0"/>
            </a:p>
          </p:txBody>
        </p:sp>
        <p:sp>
          <p:nvSpPr>
            <p:cNvPr id="32" name="TextBox 31"/>
            <p:cNvSpPr txBox="1"/>
            <p:nvPr/>
          </p:nvSpPr>
          <p:spPr>
            <a:xfrm>
              <a:off x="7303652" y="2477776"/>
              <a:ext cx="1295400" cy="369332"/>
            </a:xfrm>
            <a:prstGeom prst="rect">
              <a:avLst/>
            </a:prstGeom>
            <a:noFill/>
          </p:spPr>
          <p:txBody>
            <a:bodyPr wrap="square" rtlCol="0">
              <a:spAutoFit/>
            </a:bodyPr>
            <a:lstStyle/>
            <a:p>
              <a:r>
                <a:rPr lang="en-US" dirty="0" smtClean="0"/>
                <a:t>320 </a:t>
              </a:r>
              <a:r>
                <a:rPr lang="en-US" dirty="0" err="1" smtClean="0"/>
                <a:t>Tcf</a:t>
              </a:r>
              <a:r>
                <a:rPr lang="en-US" dirty="0" smtClean="0"/>
                <a:t>/</a:t>
              </a:r>
              <a:r>
                <a:rPr lang="en-US" dirty="0" err="1" smtClean="0"/>
                <a:t>yr</a:t>
              </a:r>
              <a:endParaRPr lang="en-US" dirty="0"/>
            </a:p>
          </p:txBody>
        </p:sp>
        <p:sp>
          <p:nvSpPr>
            <p:cNvPr id="34" name="TextBox 33"/>
            <p:cNvSpPr txBox="1"/>
            <p:nvPr/>
          </p:nvSpPr>
          <p:spPr>
            <a:xfrm>
              <a:off x="7153564" y="2983468"/>
              <a:ext cx="1295400" cy="369332"/>
            </a:xfrm>
            <a:prstGeom prst="rect">
              <a:avLst/>
            </a:prstGeom>
            <a:noFill/>
          </p:spPr>
          <p:txBody>
            <a:bodyPr wrap="square" rtlCol="0">
              <a:spAutoFit/>
            </a:bodyPr>
            <a:lstStyle/>
            <a:p>
              <a:r>
                <a:rPr lang="en-US" dirty="0" smtClean="0"/>
                <a:t>    2.4 </a:t>
              </a:r>
              <a:r>
                <a:rPr lang="en-US" dirty="0" err="1" smtClean="0"/>
                <a:t>Bt</a:t>
              </a:r>
              <a:r>
                <a:rPr lang="en-US" dirty="0" smtClean="0"/>
                <a:t>/</a:t>
              </a:r>
              <a:r>
                <a:rPr lang="en-US" dirty="0" err="1" smtClean="0"/>
                <a:t>yr</a:t>
              </a:r>
              <a:endParaRPr lang="en-US" dirty="0"/>
            </a:p>
          </p:txBody>
        </p:sp>
        <p:sp>
          <p:nvSpPr>
            <p:cNvPr id="39" name="TextBox 38"/>
            <p:cNvSpPr txBox="1"/>
            <p:nvPr/>
          </p:nvSpPr>
          <p:spPr>
            <a:xfrm>
              <a:off x="6096000" y="2324963"/>
              <a:ext cx="609600" cy="369332"/>
            </a:xfrm>
            <a:prstGeom prst="rect">
              <a:avLst/>
            </a:prstGeom>
            <a:noFill/>
          </p:spPr>
          <p:txBody>
            <a:bodyPr wrap="square" rtlCol="0">
              <a:spAutoFit/>
            </a:bodyPr>
            <a:lstStyle/>
            <a:p>
              <a:r>
                <a:rPr lang="en-US" dirty="0" smtClean="0"/>
                <a:t>GAS</a:t>
              </a:r>
              <a:endParaRPr lang="en-US" dirty="0"/>
            </a:p>
          </p:txBody>
        </p:sp>
        <p:sp>
          <p:nvSpPr>
            <p:cNvPr id="41" name="TextBox 40"/>
            <p:cNvSpPr txBox="1"/>
            <p:nvPr/>
          </p:nvSpPr>
          <p:spPr>
            <a:xfrm>
              <a:off x="6172200" y="1727031"/>
              <a:ext cx="609600" cy="369332"/>
            </a:xfrm>
            <a:prstGeom prst="rect">
              <a:avLst/>
            </a:prstGeom>
            <a:noFill/>
          </p:spPr>
          <p:txBody>
            <a:bodyPr wrap="square" rtlCol="0">
              <a:spAutoFit/>
            </a:bodyPr>
            <a:lstStyle/>
            <a:p>
              <a:r>
                <a:rPr lang="en-US" dirty="0" smtClean="0"/>
                <a:t>OIL</a:t>
              </a:r>
              <a:endParaRPr lang="en-US" dirty="0"/>
            </a:p>
          </p:txBody>
        </p:sp>
        <p:sp>
          <p:nvSpPr>
            <p:cNvPr id="43" name="TextBox 42"/>
            <p:cNvSpPr txBox="1"/>
            <p:nvPr/>
          </p:nvSpPr>
          <p:spPr>
            <a:xfrm>
              <a:off x="6096000" y="2641431"/>
              <a:ext cx="609600" cy="369332"/>
            </a:xfrm>
            <a:prstGeom prst="rect">
              <a:avLst/>
            </a:prstGeom>
            <a:noFill/>
          </p:spPr>
          <p:txBody>
            <a:bodyPr wrap="square" rtlCol="0">
              <a:spAutoFit/>
            </a:bodyPr>
            <a:lstStyle/>
            <a:p>
              <a:r>
                <a:rPr lang="en-US" dirty="0" smtClean="0"/>
                <a:t>GAS</a:t>
              </a:r>
              <a:endParaRPr lang="en-US" dirty="0"/>
            </a:p>
          </p:txBody>
        </p:sp>
        <p:sp>
          <p:nvSpPr>
            <p:cNvPr id="45" name="TextBox 44"/>
            <p:cNvSpPr txBox="1"/>
            <p:nvPr/>
          </p:nvSpPr>
          <p:spPr>
            <a:xfrm>
              <a:off x="5989780" y="2946231"/>
              <a:ext cx="838200" cy="369332"/>
            </a:xfrm>
            <a:prstGeom prst="rect">
              <a:avLst/>
            </a:prstGeom>
            <a:noFill/>
          </p:spPr>
          <p:txBody>
            <a:bodyPr wrap="square" rtlCol="0">
              <a:spAutoFit/>
            </a:bodyPr>
            <a:lstStyle/>
            <a:p>
              <a:r>
                <a:rPr lang="en-US" dirty="0" smtClean="0"/>
                <a:t>COAL</a:t>
              </a:r>
              <a:endParaRPr lang="en-US" dirty="0"/>
            </a:p>
          </p:txBody>
        </p:sp>
        <p:sp>
          <p:nvSpPr>
            <p:cNvPr id="46" name="TextBox 45"/>
            <p:cNvSpPr txBox="1"/>
            <p:nvPr/>
          </p:nvSpPr>
          <p:spPr>
            <a:xfrm>
              <a:off x="6172200" y="2031831"/>
              <a:ext cx="609600" cy="369332"/>
            </a:xfrm>
            <a:prstGeom prst="rect">
              <a:avLst/>
            </a:prstGeom>
            <a:noFill/>
          </p:spPr>
          <p:txBody>
            <a:bodyPr wrap="square" rtlCol="0">
              <a:spAutoFit/>
            </a:bodyPr>
            <a:lstStyle/>
            <a:p>
              <a:r>
                <a:rPr lang="en-US" dirty="0" smtClean="0"/>
                <a:t>OIL</a:t>
              </a:r>
              <a:endParaRPr lang="en-US" dirty="0"/>
            </a:p>
          </p:txBody>
        </p:sp>
      </p:grpSp>
      <p:sp>
        <p:nvSpPr>
          <p:cNvPr id="49" name="TextBox 48"/>
          <p:cNvSpPr txBox="1"/>
          <p:nvPr/>
        </p:nvSpPr>
        <p:spPr>
          <a:xfrm>
            <a:off x="5638800" y="4572000"/>
            <a:ext cx="1981200" cy="646331"/>
          </a:xfrm>
          <a:prstGeom prst="rect">
            <a:avLst/>
          </a:prstGeom>
          <a:noFill/>
          <a:ln>
            <a:solidFill>
              <a:srgbClr val="FF0000"/>
            </a:solidFill>
          </a:ln>
        </p:spPr>
        <p:txBody>
          <a:bodyPr wrap="square" rtlCol="0">
            <a:spAutoFit/>
          </a:bodyPr>
          <a:lstStyle/>
          <a:p>
            <a:r>
              <a:rPr lang="en-US" dirty="0" smtClean="0">
                <a:solidFill>
                  <a:srgbClr val="FF0000"/>
                </a:solidFill>
              </a:rPr>
              <a:t>Additional primary energy: ≈3000 EJ</a:t>
            </a:r>
            <a:endParaRPr lang="en-US" dirty="0">
              <a:solidFill>
                <a:srgbClr val="FF0000"/>
              </a:solidFill>
            </a:endParaRPr>
          </a:p>
        </p:txBody>
      </p:sp>
      <p:cxnSp>
        <p:nvCxnSpPr>
          <p:cNvPr id="51" name="Straight Arrow Connector 50"/>
          <p:cNvCxnSpPr/>
          <p:nvPr/>
        </p:nvCxnSpPr>
        <p:spPr>
          <a:xfrm flipV="1">
            <a:off x="7086600" y="3246367"/>
            <a:ext cx="0" cy="133486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1303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31838"/>
          </a:xfrm>
        </p:spPr>
        <p:txBody>
          <a:bodyPr>
            <a:normAutofit fontScale="90000"/>
          </a:bodyPr>
          <a:lstStyle/>
          <a:p>
            <a:r>
              <a:rPr lang="en-US" dirty="0" smtClean="0"/>
              <a:t>$100/tCO</a:t>
            </a:r>
            <a:r>
              <a:rPr lang="en-US" baseline="-25000" dirty="0" smtClean="0"/>
              <a:t>2</a:t>
            </a:r>
            <a:endParaRPr lang="en-US" baseline="-25000" dirty="0"/>
          </a:p>
        </p:txBody>
      </p:sp>
      <p:sp>
        <p:nvSpPr>
          <p:cNvPr id="3" name="TextBox 2"/>
          <p:cNvSpPr txBox="1"/>
          <p:nvPr/>
        </p:nvSpPr>
        <p:spPr>
          <a:xfrm>
            <a:off x="609600" y="1089422"/>
            <a:ext cx="7924800" cy="5262979"/>
          </a:xfrm>
          <a:prstGeom prst="rect">
            <a:avLst/>
          </a:prstGeom>
          <a:noFill/>
        </p:spPr>
        <p:txBody>
          <a:bodyPr wrap="square" rtlCol="0">
            <a:spAutoFit/>
          </a:bodyPr>
          <a:lstStyle/>
          <a:p>
            <a:r>
              <a:rPr lang="en-US" sz="2400" dirty="0"/>
              <a:t>Carbon prices for 2</a:t>
            </a:r>
            <a:r>
              <a:rPr lang="en-US" sz="2400" baseline="30000" dirty="0"/>
              <a:t>o</a:t>
            </a:r>
            <a:r>
              <a:rPr lang="en-US" sz="2400" dirty="0"/>
              <a:t>C targets in the IPCC WGIII integrated assessment models typically exceed </a:t>
            </a:r>
            <a:r>
              <a:rPr lang="en-US" sz="2400" b="1" dirty="0">
                <a:solidFill>
                  <a:srgbClr val="FF0000"/>
                </a:solidFill>
              </a:rPr>
              <a:t>$1000/tCO</a:t>
            </a:r>
            <a:r>
              <a:rPr lang="en-US" sz="2400" b="1" baseline="-25000" dirty="0">
                <a:solidFill>
                  <a:srgbClr val="FF0000"/>
                </a:solidFill>
              </a:rPr>
              <a:t>2</a:t>
            </a:r>
            <a:r>
              <a:rPr lang="en-US" sz="2400" b="1" dirty="0">
                <a:solidFill>
                  <a:srgbClr val="FF0000"/>
                </a:solidFill>
              </a:rPr>
              <a:t> </a:t>
            </a:r>
            <a:r>
              <a:rPr lang="en-US" sz="2400" dirty="0"/>
              <a:t>before 2100!</a:t>
            </a:r>
          </a:p>
          <a:p>
            <a:endParaRPr lang="en-US" sz="1200" dirty="0" smtClean="0"/>
          </a:p>
          <a:p>
            <a:r>
              <a:rPr lang="en-US" sz="2400" dirty="0" smtClean="0"/>
              <a:t>How would various industries respond </a:t>
            </a:r>
            <a:r>
              <a:rPr lang="en-US" sz="2400" dirty="0"/>
              <a:t>to </a:t>
            </a:r>
            <a:r>
              <a:rPr lang="en-US" sz="2400" dirty="0" smtClean="0"/>
              <a:t>an economy-wide carbon price of </a:t>
            </a:r>
            <a:r>
              <a:rPr lang="en-US" sz="2400" b="1" dirty="0" smtClean="0">
                <a:solidFill>
                  <a:srgbClr val="00B0F0"/>
                </a:solidFill>
              </a:rPr>
              <a:t>$100/tCO</a:t>
            </a:r>
            <a:r>
              <a:rPr lang="en-US" sz="2400" b="1" baseline="-25000" dirty="0" smtClean="0">
                <a:solidFill>
                  <a:srgbClr val="00B0F0"/>
                </a:solidFill>
              </a:rPr>
              <a:t>2</a:t>
            </a:r>
            <a:r>
              <a:rPr lang="en-US" sz="2400" dirty="0"/>
              <a:t>?</a:t>
            </a:r>
            <a:endParaRPr lang="en-US" sz="2400" dirty="0" smtClean="0"/>
          </a:p>
          <a:p>
            <a:endParaRPr lang="en-US" dirty="0"/>
          </a:p>
          <a:p>
            <a:r>
              <a:rPr lang="en-US" sz="2000" i="1" dirty="0" smtClean="0"/>
              <a:t>Upstream</a:t>
            </a:r>
            <a:r>
              <a:rPr lang="en-US" sz="2000" dirty="0" smtClean="0"/>
              <a:t>, the </a:t>
            </a:r>
            <a:r>
              <a:rPr lang="en-US" sz="2000" dirty="0"/>
              <a:t>impacts </a:t>
            </a:r>
            <a:r>
              <a:rPr lang="en-US" sz="2000" dirty="0" smtClean="0"/>
              <a:t>are </a:t>
            </a:r>
            <a:r>
              <a:rPr lang="en-US" sz="2000" dirty="0"/>
              <a:t>particularly dramatic </a:t>
            </a:r>
            <a:r>
              <a:rPr lang="en-US" sz="2000" dirty="0" smtClean="0"/>
              <a:t>upstream. </a:t>
            </a:r>
            <a:r>
              <a:rPr lang="en-US" sz="2000" b="1" dirty="0" smtClean="0">
                <a:solidFill>
                  <a:srgbClr val="00B0F0"/>
                </a:solidFill>
              </a:rPr>
              <a:t>$100/tCO</a:t>
            </a:r>
            <a:r>
              <a:rPr lang="en-US" sz="2000" b="1" baseline="-25000" dirty="0" smtClean="0">
                <a:solidFill>
                  <a:srgbClr val="00B0F0"/>
                </a:solidFill>
              </a:rPr>
              <a:t>2 </a:t>
            </a:r>
            <a:r>
              <a:rPr lang="en-US" sz="2000" dirty="0" smtClean="0"/>
              <a:t>is: </a:t>
            </a:r>
          </a:p>
          <a:p>
            <a:endParaRPr lang="en-US" sz="1000" dirty="0" smtClean="0"/>
          </a:p>
          <a:p>
            <a:pPr lvl="1"/>
            <a:r>
              <a:rPr lang="en-US" sz="2000" dirty="0" smtClean="0"/>
              <a:t>   $40/barrel of oil</a:t>
            </a:r>
          </a:p>
          <a:p>
            <a:pPr lvl="1"/>
            <a:r>
              <a:rPr lang="en-US" sz="2000" dirty="0" smtClean="0"/>
              <a:t>     $5/million </a:t>
            </a:r>
            <a:r>
              <a:rPr lang="en-US" sz="2000" dirty="0"/>
              <a:t>Btu </a:t>
            </a:r>
            <a:r>
              <a:rPr lang="en-US" sz="2000" dirty="0" smtClean="0"/>
              <a:t>of </a:t>
            </a:r>
            <a:r>
              <a:rPr lang="en-US" sz="2000" dirty="0"/>
              <a:t>natural </a:t>
            </a:r>
            <a:r>
              <a:rPr lang="en-US" sz="2000" dirty="0" smtClean="0"/>
              <a:t>gas</a:t>
            </a:r>
          </a:p>
          <a:p>
            <a:pPr lvl="1"/>
            <a:r>
              <a:rPr lang="en-US" sz="2000" dirty="0" smtClean="0"/>
              <a:t>$200/ton of </a:t>
            </a:r>
            <a:r>
              <a:rPr lang="en-US" sz="2000" dirty="0"/>
              <a:t>high-quality coal. </a:t>
            </a:r>
            <a:endParaRPr lang="en-US" sz="2000" dirty="0" smtClean="0"/>
          </a:p>
          <a:p>
            <a:endParaRPr lang="en-US" sz="1000" dirty="0"/>
          </a:p>
          <a:p>
            <a:r>
              <a:rPr lang="en-US" sz="2000" i="1" dirty="0" smtClean="0"/>
              <a:t>Downstream</a:t>
            </a:r>
            <a:r>
              <a:rPr lang="en-US" sz="2000" dirty="0"/>
              <a:t>, </a:t>
            </a:r>
            <a:r>
              <a:rPr lang="en-US" sz="2000" dirty="0" smtClean="0"/>
              <a:t>if price-independent distribution </a:t>
            </a:r>
            <a:r>
              <a:rPr lang="en-US" sz="2000" dirty="0"/>
              <a:t>costs </a:t>
            </a:r>
            <a:r>
              <a:rPr lang="en-US" sz="2000" dirty="0" smtClean="0"/>
              <a:t>are added, retail price increases are smaller, in percent. </a:t>
            </a:r>
            <a:r>
              <a:rPr lang="en-US" sz="2000" b="1" dirty="0" smtClean="0">
                <a:solidFill>
                  <a:srgbClr val="00B0F0"/>
                </a:solidFill>
              </a:rPr>
              <a:t>$100/tCO</a:t>
            </a:r>
            <a:r>
              <a:rPr lang="en-US" sz="2000" b="1" baseline="-25000" dirty="0" smtClean="0">
                <a:solidFill>
                  <a:srgbClr val="00B0F0"/>
                </a:solidFill>
              </a:rPr>
              <a:t>2</a:t>
            </a:r>
            <a:r>
              <a:rPr lang="en-US" sz="2000" b="1" dirty="0" smtClean="0"/>
              <a:t> </a:t>
            </a:r>
            <a:r>
              <a:rPr lang="en-US" sz="2000" dirty="0" smtClean="0"/>
              <a:t>is:</a:t>
            </a:r>
          </a:p>
          <a:p>
            <a:endParaRPr lang="en-US" sz="1000" dirty="0" smtClean="0"/>
          </a:p>
          <a:p>
            <a:pPr lvl="1"/>
            <a:r>
              <a:rPr lang="en-US" sz="2000" dirty="0" smtClean="0"/>
              <a:t>$0.80/U.S</a:t>
            </a:r>
            <a:r>
              <a:rPr lang="en-US" sz="2000" dirty="0"/>
              <a:t>. gallon of gasoline </a:t>
            </a:r>
            <a:endParaRPr lang="en-US" sz="2000" dirty="0" smtClean="0"/>
          </a:p>
          <a:p>
            <a:pPr lvl="1"/>
            <a:r>
              <a:rPr lang="en-US" sz="2000" dirty="0" smtClean="0"/>
              <a:t>$0.08/kWh electricity from </a:t>
            </a:r>
            <a:r>
              <a:rPr lang="en-US" sz="2000" dirty="0"/>
              <a:t>coal </a:t>
            </a:r>
            <a:endParaRPr lang="en-US" sz="2000" dirty="0" smtClean="0"/>
          </a:p>
          <a:p>
            <a:pPr lvl="1"/>
            <a:r>
              <a:rPr lang="en-US" sz="2000" dirty="0" smtClean="0"/>
              <a:t>$0.04/kWh electricity from </a:t>
            </a:r>
            <a:r>
              <a:rPr lang="en-US" sz="2000" dirty="0"/>
              <a:t>natural gas. </a:t>
            </a:r>
            <a:endParaRPr lang="en-US" sz="2000" dirty="0" smtClean="0"/>
          </a:p>
        </p:txBody>
      </p:sp>
    </p:spTree>
    <p:extLst>
      <p:ext uri="{BB962C8B-B14F-4D97-AF65-F5344CB8AC3E}">
        <p14:creationId xmlns:p14="http://schemas.microsoft.com/office/powerpoint/2010/main" val="19345406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914400"/>
          </a:xfrm>
        </p:spPr>
        <p:txBody>
          <a:bodyPr>
            <a:normAutofit/>
          </a:bodyPr>
          <a:lstStyle/>
          <a:p>
            <a:r>
              <a:rPr lang="en-US" dirty="0" smtClean="0"/>
              <a:t>Caveat: Geophysical uncertainties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275233346"/>
              </p:ext>
            </p:extLst>
          </p:nvPr>
        </p:nvGraphicFramePr>
        <p:xfrm>
          <a:off x="1981200" y="5105400"/>
          <a:ext cx="4953000" cy="1427480"/>
        </p:xfrm>
        <a:graphic>
          <a:graphicData uri="http://schemas.openxmlformats.org/drawingml/2006/table">
            <a:tbl>
              <a:tblPr firstRow="1" bandRow="1">
                <a:tableStyleId>{5C22544A-7EE6-4342-B048-85BDC9FD1C3A}</a:tableStyleId>
              </a:tblPr>
              <a:tblGrid>
                <a:gridCol w="1143000"/>
                <a:gridCol w="1447800"/>
                <a:gridCol w="2362200"/>
              </a:tblGrid>
              <a:tr h="685800">
                <a:tc>
                  <a:txBody>
                    <a:bodyPr/>
                    <a:lstStyle/>
                    <a:p>
                      <a:r>
                        <a:rPr lang="en-US" dirty="0" smtClean="0"/>
                        <a:t>Warming (</a:t>
                      </a:r>
                      <a:r>
                        <a:rPr lang="en-US" baseline="30000" dirty="0" err="1" smtClean="0"/>
                        <a:t>o</a:t>
                      </a:r>
                      <a:r>
                        <a:rPr lang="en-US" dirty="0" err="1" smtClean="0"/>
                        <a:t>C</a:t>
                      </a:r>
                      <a:r>
                        <a:rPr lang="en-US" dirty="0" smtClean="0"/>
                        <a:t>)</a:t>
                      </a:r>
                      <a:endParaRPr lang="en-US" dirty="0"/>
                    </a:p>
                  </a:txBody>
                  <a:tcPr/>
                </a:tc>
                <a:tc>
                  <a:txBody>
                    <a:bodyPr/>
                    <a:lstStyle/>
                    <a:p>
                      <a:r>
                        <a:rPr lang="en-US" dirty="0" smtClean="0"/>
                        <a:t>Central</a:t>
                      </a:r>
                      <a:r>
                        <a:rPr lang="en-US" baseline="0" dirty="0" smtClean="0"/>
                        <a:t> value (ppm)</a:t>
                      </a:r>
                      <a:endParaRPr lang="en-US" dirty="0"/>
                    </a:p>
                  </a:txBody>
                  <a:tcPr/>
                </a:tc>
                <a:tc>
                  <a:txBody>
                    <a:bodyPr/>
                    <a:lstStyle/>
                    <a:p>
                      <a:r>
                        <a:rPr lang="en-US" dirty="0" smtClean="0"/>
                        <a:t>Two-thirds</a:t>
                      </a:r>
                      <a:r>
                        <a:rPr lang="en-US" baseline="0" dirty="0" smtClean="0"/>
                        <a:t> probability </a:t>
                      </a:r>
                    </a:p>
                    <a:p>
                      <a:r>
                        <a:rPr lang="en-US" baseline="0" dirty="0" smtClean="0"/>
                        <a:t>range (ppm)</a:t>
                      </a:r>
                      <a:endParaRPr lang="en-US" dirty="0"/>
                    </a:p>
                  </a:txBody>
                  <a:tcPr/>
                </a:tc>
              </a:tr>
              <a:tr h="370840">
                <a:tc>
                  <a:txBody>
                    <a:bodyPr/>
                    <a:lstStyle/>
                    <a:p>
                      <a:r>
                        <a:rPr lang="en-US" dirty="0" smtClean="0"/>
                        <a:t>2</a:t>
                      </a:r>
                      <a:endParaRPr lang="en-US" dirty="0"/>
                    </a:p>
                  </a:txBody>
                  <a:tcPr/>
                </a:tc>
                <a:tc>
                  <a:txBody>
                    <a:bodyPr/>
                    <a:lstStyle/>
                    <a:p>
                      <a:r>
                        <a:rPr lang="en-US" dirty="0" smtClean="0">
                          <a:solidFill>
                            <a:srgbClr val="FF0000"/>
                          </a:solidFill>
                        </a:rPr>
                        <a:t>450</a:t>
                      </a:r>
                      <a:endParaRPr lang="en-US" dirty="0">
                        <a:solidFill>
                          <a:srgbClr val="FF0000"/>
                        </a:solidFill>
                      </a:endParaRPr>
                    </a:p>
                  </a:txBody>
                  <a:tcPr/>
                </a:tc>
                <a:tc>
                  <a:txBody>
                    <a:bodyPr/>
                    <a:lstStyle/>
                    <a:p>
                      <a:r>
                        <a:rPr lang="en-US" dirty="0" smtClean="0"/>
                        <a:t>380-</a:t>
                      </a:r>
                      <a:r>
                        <a:rPr lang="en-US" dirty="0" smtClean="0">
                          <a:solidFill>
                            <a:srgbClr val="FF0000"/>
                          </a:solidFill>
                        </a:rPr>
                        <a:t>550</a:t>
                      </a:r>
                      <a:endParaRPr lang="en-US" dirty="0">
                        <a:solidFill>
                          <a:srgbClr val="FF0000"/>
                        </a:solidFill>
                      </a:endParaRPr>
                    </a:p>
                  </a:txBody>
                  <a:tcPr/>
                </a:tc>
              </a:tr>
              <a:tr h="370840">
                <a:tc>
                  <a:txBody>
                    <a:bodyPr/>
                    <a:lstStyle/>
                    <a:p>
                      <a:r>
                        <a:rPr lang="en-US" dirty="0" smtClean="0"/>
                        <a:t>3</a:t>
                      </a:r>
                      <a:endParaRPr lang="en-US" dirty="0"/>
                    </a:p>
                  </a:txBody>
                  <a:tcPr/>
                </a:tc>
                <a:tc>
                  <a:txBody>
                    <a:bodyPr/>
                    <a:lstStyle/>
                    <a:p>
                      <a:r>
                        <a:rPr lang="en-US" dirty="0" smtClean="0">
                          <a:solidFill>
                            <a:srgbClr val="FF0000"/>
                          </a:solidFill>
                        </a:rPr>
                        <a:t>550</a:t>
                      </a:r>
                      <a:endParaRPr lang="en-US" dirty="0">
                        <a:solidFill>
                          <a:srgbClr val="FF0000"/>
                        </a:solidFill>
                      </a:endParaRPr>
                    </a:p>
                  </a:txBody>
                  <a:tcPr/>
                </a:tc>
                <a:tc>
                  <a:txBody>
                    <a:bodyPr/>
                    <a:lstStyle/>
                    <a:p>
                      <a:r>
                        <a:rPr lang="en-US" dirty="0" smtClean="0">
                          <a:solidFill>
                            <a:srgbClr val="FF0000"/>
                          </a:solidFill>
                        </a:rPr>
                        <a:t>450</a:t>
                      </a:r>
                      <a:r>
                        <a:rPr lang="en-US" dirty="0" smtClean="0"/>
                        <a:t>-780</a:t>
                      </a:r>
                      <a:endParaRPr lang="en-US" dirty="0"/>
                    </a:p>
                  </a:txBody>
                  <a:tcPr/>
                </a:tc>
              </a:tr>
            </a:tbl>
          </a:graphicData>
        </a:graphic>
      </p:graphicFrame>
      <p:sp>
        <p:nvSpPr>
          <p:cNvPr id="5" name="TextBox 4"/>
          <p:cNvSpPr txBox="1"/>
          <p:nvPr/>
        </p:nvSpPr>
        <p:spPr>
          <a:xfrm>
            <a:off x="4585855" y="1295400"/>
            <a:ext cx="4329545" cy="3046988"/>
          </a:xfrm>
          <a:prstGeom prst="rect">
            <a:avLst/>
          </a:prstGeom>
          <a:noFill/>
        </p:spPr>
        <p:txBody>
          <a:bodyPr wrap="square" rtlCol="0">
            <a:spAutoFit/>
          </a:bodyPr>
          <a:lstStyle/>
          <a:p>
            <a:r>
              <a:rPr lang="en-US" sz="2400" b="1" dirty="0" smtClean="0"/>
              <a:t>CO</a:t>
            </a:r>
            <a:r>
              <a:rPr lang="en-US" sz="2400" b="1" baseline="-25000" dirty="0" smtClean="0"/>
              <a:t>2</a:t>
            </a:r>
            <a:r>
              <a:rPr lang="en-US" sz="2400" b="1" dirty="0" smtClean="0"/>
              <a:t> concentration determines warming, so far, only weakly</a:t>
            </a:r>
          </a:p>
          <a:p>
            <a:endParaRPr lang="en-US" sz="1200" dirty="0"/>
          </a:p>
          <a:p>
            <a:r>
              <a:rPr lang="en-US" sz="2400" dirty="0" smtClean="0"/>
              <a:t>450 ppm: 50% chance of 2</a:t>
            </a:r>
            <a:r>
              <a:rPr lang="en-US" sz="2400" baseline="30000" dirty="0" smtClean="0"/>
              <a:t>o</a:t>
            </a:r>
            <a:r>
              <a:rPr lang="en-US" sz="2400" dirty="0" smtClean="0"/>
              <a:t>C warming, but 17% chance of 3</a:t>
            </a:r>
            <a:r>
              <a:rPr lang="en-US" sz="2400" baseline="30000" dirty="0" smtClean="0"/>
              <a:t>o</a:t>
            </a:r>
            <a:r>
              <a:rPr lang="en-US" sz="2400" dirty="0" smtClean="0"/>
              <a:t>C. </a:t>
            </a:r>
          </a:p>
          <a:p>
            <a:endParaRPr lang="en-US" sz="1200" dirty="0" smtClean="0"/>
          </a:p>
          <a:p>
            <a:r>
              <a:rPr lang="en-US" sz="2400" dirty="0" smtClean="0"/>
              <a:t>550 ppm: 50% chance of 3</a:t>
            </a:r>
            <a:r>
              <a:rPr lang="en-US" sz="2400" baseline="30000" dirty="0" smtClean="0"/>
              <a:t>o</a:t>
            </a:r>
            <a:r>
              <a:rPr lang="en-US" sz="2400" dirty="0" smtClean="0"/>
              <a:t>C warming, but still 17% chance of only 2</a:t>
            </a:r>
            <a:r>
              <a:rPr lang="en-US" sz="2400" baseline="30000" dirty="0" smtClean="0"/>
              <a:t>o</a:t>
            </a:r>
            <a:r>
              <a:rPr lang="en-US" sz="2400" dirty="0" smtClean="0"/>
              <a:t>C.</a:t>
            </a:r>
            <a:endParaRPr lang="en-US" sz="2400" dirty="0"/>
          </a:p>
        </p:txBody>
      </p:sp>
      <p:grpSp>
        <p:nvGrpSpPr>
          <p:cNvPr id="11" name="Group 10"/>
          <p:cNvGrpSpPr/>
          <p:nvPr/>
        </p:nvGrpSpPr>
        <p:grpSpPr>
          <a:xfrm>
            <a:off x="471055" y="1295400"/>
            <a:ext cx="3962400" cy="3393474"/>
            <a:chOff x="457200" y="1295400"/>
            <a:chExt cx="3962400" cy="3393474"/>
          </a:xfrm>
        </p:grpSpPr>
        <p:grpSp>
          <p:nvGrpSpPr>
            <p:cNvPr id="6" name="Group 5"/>
            <p:cNvGrpSpPr/>
            <p:nvPr/>
          </p:nvGrpSpPr>
          <p:grpSpPr>
            <a:xfrm>
              <a:off x="457200" y="1295400"/>
              <a:ext cx="3962400" cy="3393474"/>
              <a:chOff x="457200" y="1295400"/>
              <a:chExt cx="3962400" cy="3393474"/>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295400"/>
                <a:ext cx="3962400" cy="33934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Oval 2"/>
              <p:cNvSpPr/>
              <p:nvPr/>
            </p:nvSpPr>
            <p:spPr>
              <a:xfrm>
                <a:off x="1620980" y="365067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995055" y="363682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981200" y="315191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627910" y="3138055"/>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p:cNvSpPr txBox="1"/>
            <p:nvPr/>
          </p:nvSpPr>
          <p:spPr>
            <a:xfrm>
              <a:off x="3278309" y="2895600"/>
              <a:ext cx="898836" cy="646331"/>
            </a:xfrm>
            <a:prstGeom prst="rect">
              <a:avLst/>
            </a:prstGeom>
            <a:noFill/>
          </p:spPr>
          <p:txBody>
            <a:bodyPr wrap="none" rtlCol="0">
              <a:spAutoFit/>
            </a:bodyPr>
            <a:lstStyle/>
            <a:p>
              <a:r>
                <a:rPr lang="en-US" dirty="0" smtClean="0"/>
                <a:t>Twitchy</a:t>
              </a:r>
            </a:p>
            <a:p>
              <a:r>
                <a:rPr lang="en-US" dirty="0" smtClean="0"/>
                <a:t>world</a:t>
              </a:r>
              <a:endParaRPr lang="en-US" dirty="0"/>
            </a:p>
          </p:txBody>
        </p:sp>
        <p:sp>
          <p:nvSpPr>
            <p:cNvPr id="12" name="TextBox 11"/>
            <p:cNvSpPr txBox="1"/>
            <p:nvPr/>
          </p:nvSpPr>
          <p:spPr>
            <a:xfrm>
              <a:off x="929964" y="1447800"/>
              <a:ext cx="724365" cy="646331"/>
            </a:xfrm>
            <a:prstGeom prst="rect">
              <a:avLst/>
            </a:prstGeom>
            <a:noFill/>
          </p:spPr>
          <p:txBody>
            <a:bodyPr wrap="none" rtlCol="0">
              <a:spAutoFit/>
            </a:bodyPr>
            <a:lstStyle/>
            <a:p>
              <a:r>
                <a:rPr lang="en-US" dirty="0" smtClean="0"/>
                <a:t>Calm</a:t>
              </a:r>
            </a:p>
            <a:p>
              <a:r>
                <a:rPr lang="en-US" dirty="0" smtClean="0"/>
                <a:t>world</a:t>
              </a:r>
              <a:endParaRPr lang="en-US" dirty="0"/>
            </a:p>
          </p:txBody>
        </p:sp>
      </p:grpSp>
      <p:sp>
        <p:nvSpPr>
          <p:cNvPr id="13" name="TextBox 12"/>
          <p:cNvSpPr txBox="1"/>
          <p:nvPr/>
        </p:nvSpPr>
        <p:spPr>
          <a:xfrm>
            <a:off x="2133600" y="3719945"/>
            <a:ext cx="1350178" cy="461665"/>
          </a:xfrm>
          <a:prstGeom prst="rect">
            <a:avLst/>
          </a:prstGeom>
          <a:noFill/>
        </p:spPr>
        <p:txBody>
          <a:bodyPr wrap="none" rtlCol="0">
            <a:spAutoFit/>
          </a:bodyPr>
          <a:lstStyle/>
          <a:p>
            <a:r>
              <a:rPr lang="en-US" sz="2400" b="1" dirty="0" smtClean="0"/>
              <a:t>Warming</a:t>
            </a:r>
            <a:endParaRPr lang="en-US" sz="2400" b="1" dirty="0"/>
          </a:p>
        </p:txBody>
      </p:sp>
      <p:sp>
        <p:nvSpPr>
          <p:cNvPr id="15" name="TextBox 14"/>
          <p:cNvSpPr txBox="1"/>
          <p:nvPr/>
        </p:nvSpPr>
        <p:spPr>
          <a:xfrm rot="16200000">
            <a:off x="-691157" y="2519958"/>
            <a:ext cx="1996380" cy="461665"/>
          </a:xfrm>
          <a:prstGeom prst="rect">
            <a:avLst/>
          </a:prstGeom>
          <a:noFill/>
        </p:spPr>
        <p:txBody>
          <a:bodyPr wrap="none" rtlCol="0">
            <a:spAutoFit/>
          </a:bodyPr>
          <a:lstStyle/>
          <a:p>
            <a:r>
              <a:rPr lang="en-US" sz="2400" b="1" dirty="0" smtClean="0"/>
              <a:t>Concentration</a:t>
            </a:r>
            <a:endParaRPr lang="en-US" sz="2400" b="1" dirty="0"/>
          </a:p>
        </p:txBody>
      </p:sp>
    </p:spTree>
    <p:extLst>
      <p:ext uri="{BB962C8B-B14F-4D97-AF65-F5344CB8AC3E}">
        <p14:creationId xmlns:p14="http://schemas.microsoft.com/office/powerpoint/2010/main" val="5560614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66800"/>
            <a:ext cx="7772400" cy="1470025"/>
          </a:xfrm>
        </p:spPr>
        <p:txBody>
          <a:bodyPr/>
          <a:lstStyle/>
          <a:p>
            <a:r>
              <a:rPr lang="en-US" dirty="0" smtClean="0"/>
              <a:t>CMI Technology 2015</a:t>
            </a:r>
            <a:endParaRPr lang="en-US" dirty="0"/>
          </a:p>
        </p:txBody>
      </p:sp>
      <p:sp>
        <p:nvSpPr>
          <p:cNvPr id="3" name="Subtitle 2"/>
          <p:cNvSpPr>
            <a:spLocks noGrp="1"/>
          </p:cNvSpPr>
          <p:nvPr>
            <p:ph type="subTitle" idx="1"/>
          </p:nvPr>
        </p:nvSpPr>
        <p:spPr>
          <a:xfrm>
            <a:off x="609600" y="2819400"/>
            <a:ext cx="7620000" cy="1752600"/>
          </a:xfrm>
        </p:spPr>
        <p:txBody>
          <a:bodyPr>
            <a:normAutofit fontScale="25000" lnSpcReduction="20000"/>
          </a:bodyPr>
          <a:lstStyle/>
          <a:p>
            <a:pPr algn="l"/>
            <a:r>
              <a:rPr lang="en-US" sz="7200" dirty="0" smtClean="0"/>
              <a:t>Celia*			CO</a:t>
            </a:r>
            <a:r>
              <a:rPr lang="en-US" sz="7200" baseline="-25000" dirty="0" smtClean="0"/>
              <a:t>2</a:t>
            </a:r>
            <a:r>
              <a:rPr lang="en-US" sz="7200" dirty="0" smtClean="0"/>
              <a:t> injection into depleted shale-gas wells</a:t>
            </a:r>
          </a:p>
          <a:p>
            <a:pPr algn="l"/>
            <a:r>
              <a:rPr lang="en-US" sz="7200" dirty="0" smtClean="0"/>
              <a:t>Stone†			Flows in porous media</a:t>
            </a:r>
          </a:p>
          <a:p>
            <a:pPr algn="l"/>
            <a:r>
              <a:rPr lang="en-US" sz="7200" dirty="0" smtClean="0"/>
              <a:t>Arnold† 			Battery performance</a:t>
            </a:r>
          </a:p>
          <a:p>
            <a:pPr algn="l"/>
            <a:r>
              <a:rPr lang="en-US" sz="7200" dirty="0" err="1" smtClean="0"/>
              <a:t>Panagiatopoulos</a:t>
            </a:r>
            <a:r>
              <a:rPr lang="en-US" sz="7200" dirty="0" smtClean="0"/>
              <a:t>, </a:t>
            </a:r>
          </a:p>
          <a:p>
            <a:pPr algn="l"/>
            <a:r>
              <a:rPr lang="en-US" sz="7200" dirty="0"/>
              <a:t> </a:t>
            </a:r>
            <a:r>
              <a:rPr lang="en-US" sz="7200" dirty="0" smtClean="0"/>
              <a:t>   Debenedetti </a:t>
            </a:r>
            <a:r>
              <a:rPr lang="en-US" sz="7200" dirty="0"/>
              <a:t>, </a:t>
            </a:r>
            <a:r>
              <a:rPr lang="en-US" sz="7200" dirty="0" smtClean="0"/>
              <a:t>Tromp† 	Molecular modeling of CO</a:t>
            </a:r>
            <a:r>
              <a:rPr lang="en-US" sz="7200" baseline="-25000" dirty="0" smtClean="0"/>
              <a:t>2</a:t>
            </a:r>
            <a:r>
              <a:rPr lang="en-US" sz="7200" dirty="0" smtClean="0"/>
              <a:t> capture and storage</a:t>
            </a:r>
          </a:p>
          <a:p>
            <a:pPr algn="l"/>
            <a:r>
              <a:rPr lang="en-US" sz="7200" dirty="0" smtClean="0"/>
              <a:t>Larson, Williams</a:t>
            </a:r>
            <a:r>
              <a:rPr lang="en-US" sz="7200" dirty="0"/>
              <a:t>, </a:t>
            </a:r>
            <a:r>
              <a:rPr lang="en-US" sz="7200" dirty="0" smtClean="0"/>
              <a:t>Kreutz† 	Negative-emission biofuels</a:t>
            </a:r>
          </a:p>
          <a:p>
            <a:pPr algn="l"/>
            <a:endParaRPr lang="en-US" sz="7200" dirty="0" smtClean="0"/>
          </a:p>
          <a:p>
            <a:pPr algn="l"/>
            <a:r>
              <a:rPr lang="en-US" sz="7200" dirty="0" smtClean="0"/>
              <a:t>* Talk this afternoon</a:t>
            </a:r>
          </a:p>
          <a:p>
            <a:pPr algn="l"/>
            <a:r>
              <a:rPr lang="en-US" sz="7200" dirty="0"/>
              <a:t>† Poster</a:t>
            </a:r>
            <a:endParaRPr lang="en-US" sz="7200" dirty="0" smtClean="0"/>
          </a:p>
          <a:p>
            <a:pPr algn="l"/>
            <a:endParaRPr lang="en-US" sz="7200" dirty="0" smtClean="0"/>
          </a:p>
          <a:p>
            <a:pPr algn="l"/>
            <a:endParaRPr lang="en-US" sz="7200" dirty="0"/>
          </a:p>
          <a:p>
            <a:pPr algn="l"/>
            <a:endParaRPr lang="en-US" sz="7200" dirty="0" smtClean="0"/>
          </a:p>
        </p:txBody>
      </p:sp>
    </p:spTree>
    <p:extLst>
      <p:ext uri="{BB962C8B-B14F-4D97-AF65-F5344CB8AC3E}">
        <p14:creationId xmlns:p14="http://schemas.microsoft.com/office/powerpoint/2010/main" val="2327510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60438"/>
          </a:xfrm>
        </p:spPr>
        <p:txBody>
          <a:bodyPr>
            <a:normAutofit/>
          </a:bodyPr>
          <a:lstStyle/>
          <a:p>
            <a:r>
              <a:rPr lang="en-US" dirty="0" smtClean="0"/>
              <a:t>A soft landing for 2</a:t>
            </a:r>
            <a:r>
              <a:rPr lang="en-US" baseline="30000" dirty="0" smtClean="0"/>
              <a:t>o</a:t>
            </a:r>
            <a:r>
              <a:rPr lang="en-US" dirty="0" smtClean="0"/>
              <a:t>C?</a:t>
            </a:r>
            <a:endParaRPr lang="en-US" dirty="0"/>
          </a:p>
        </p:txBody>
      </p:sp>
      <p:sp>
        <p:nvSpPr>
          <p:cNvPr id="3" name="TextBox 2"/>
          <p:cNvSpPr txBox="1"/>
          <p:nvPr/>
        </p:nvSpPr>
        <p:spPr>
          <a:xfrm>
            <a:off x="609600" y="1295400"/>
            <a:ext cx="8229600" cy="4893647"/>
          </a:xfrm>
          <a:prstGeom prst="rect">
            <a:avLst/>
          </a:prstGeom>
          <a:noFill/>
        </p:spPr>
        <p:txBody>
          <a:bodyPr wrap="square" rtlCol="0">
            <a:spAutoFit/>
          </a:bodyPr>
          <a:lstStyle/>
          <a:p>
            <a:r>
              <a:rPr lang="en-US" sz="2400" dirty="0" smtClean="0"/>
              <a:t>Failing to follow a 2</a:t>
            </a:r>
            <a:r>
              <a:rPr lang="en-US" sz="2400" baseline="30000" dirty="0" smtClean="0"/>
              <a:t>o</a:t>
            </a:r>
            <a:r>
              <a:rPr lang="en-US" sz="2400" dirty="0" smtClean="0"/>
              <a:t>C path could be disempowering. But giving up will get the world to 4</a:t>
            </a:r>
            <a:r>
              <a:rPr lang="en-US" sz="2400" baseline="30000" dirty="0" smtClean="0"/>
              <a:t>o</a:t>
            </a:r>
            <a:r>
              <a:rPr lang="en-US" sz="2400" dirty="0" smtClean="0"/>
              <a:t>C-5</a:t>
            </a:r>
            <a:r>
              <a:rPr lang="en-US" sz="2400" baseline="30000" dirty="0" smtClean="0"/>
              <a:t>o</a:t>
            </a:r>
            <a:r>
              <a:rPr lang="en-US" sz="2400" dirty="0" smtClean="0"/>
              <a:t>C, or more.</a:t>
            </a:r>
          </a:p>
          <a:p>
            <a:endParaRPr lang="en-US" sz="1200" dirty="0"/>
          </a:p>
          <a:p>
            <a:r>
              <a:rPr lang="en-US" sz="2400" dirty="0" smtClean="0"/>
              <a:t>A soft landing for 2</a:t>
            </a:r>
            <a:r>
              <a:rPr lang="en-US" sz="2400" baseline="30000" dirty="0" smtClean="0"/>
              <a:t>o</a:t>
            </a:r>
            <a:r>
              <a:rPr lang="en-US" sz="2400" dirty="0" smtClean="0"/>
              <a:t>C might take the form of an international consensus that 3</a:t>
            </a:r>
            <a:r>
              <a:rPr lang="en-US" sz="2400" baseline="30000" dirty="0" smtClean="0"/>
              <a:t>o</a:t>
            </a:r>
            <a:r>
              <a:rPr lang="en-US" sz="2400" dirty="0" smtClean="0"/>
              <a:t>C warming is both reckless and avoidable. </a:t>
            </a:r>
          </a:p>
          <a:p>
            <a:endParaRPr lang="en-US" sz="1200" dirty="0"/>
          </a:p>
          <a:p>
            <a:r>
              <a:rPr lang="en-US" sz="2400" dirty="0" smtClean="0"/>
              <a:t>Beating 3</a:t>
            </a:r>
            <a:r>
              <a:rPr lang="en-US" sz="2400" baseline="30000" dirty="0" smtClean="0"/>
              <a:t>o</a:t>
            </a:r>
            <a:r>
              <a:rPr lang="en-US" sz="2400" dirty="0" smtClean="0"/>
              <a:t>C vs. beating 2</a:t>
            </a:r>
            <a:r>
              <a:rPr lang="en-US" sz="2400" baseline="30000" dirty="0" smtClean="0"/>
              <a:t>o</a:t>
            </a:r>
            <a:r>
              <a:rPr lang="en-US" sz="2400" dirty="0" smtClean="0"/>
              <a:t>C is the difference between putting on the brakes and slamming on the brakes, assuming the central concentration estimates hold (550 and 450 ppm). </a:t>
            </a:r>
          </a:p>
          <a:p>
            <a:r>
              <a:rPr lang="en-US" sz="1200" dirty="0" smtClean="0"/>
              <a:t> </a:t>
            </a:r>
            <a:endParaRPr lang="en-US" sz="2400" dirty="0" smtClean="0"/>
          </a:p>
          <a:p>
            <a:r>
              <a:rPr lang="en-US" sz="2400" dirty="0" smtClean="0"/>
              <a:t>Beating 3</a:t>
            </a:r>
            <a:r>
              <a:rPr lang="en-US" sz="2400" baseline="30000" dirty="0" smtClean="0"/>
              <a:t>o</a:t>
            </a:r>
            <a:r>
              <a:rPr lang="en-US" sz="2400" dirty="0" smtClean="0"/>
              <a:t>C is consistent with smart global economic development, careful scrutiny of nuclear power, protection of the wild biosphere, going very slow with geoengineering.</a:t>
            </a:r>
          </a:p>
          <a:p>
            <a:endParaRPr lang="en-US" sz="1200" dirty="0" smtClean="0"/>
          </a:p>
          <a:p>
            <a:r>
              <a:rPr lang="en-US" sz="2400" dirty="0" smtClean="0"/>
              <a:t>Note: Too early to give up on 500 ppm (≈2.5</a:t>
            </a:r>
            <a:r>
              <a:rPr lang="en-US" sz="2400" baseline="30000" dirty="0" smtClean="0"/>
              <a:t>o</a:t>
            </a:r>
            <a:r>
              <a:rPr lang="en-US" sz="2400" dirty="0" smtClean="0"/>
              <a:t>C central estimate).</a:t>
            </a:r>
          </a:p>
        </p:txBody>
      </p:sp>
    </p:spTree>
    <p:extLst>
      <p:ext uri="{BB962C8B-B14F-4D97-AF65-F5344CB8AC3E}">
        <p14:creationId xmlns:p14="http://schemas.microsoft.com/office/powerpoint/2010/main" val="1798240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457200" y="228600"/>
            <a:ext cx="8229600" cy="990600"/>
          </a:xfrm>
        </p:spPr>
        <p:txBody>
          <a:bodyPr>
            <a:normAutofit/>
          </a:bodyPr>
          <a:lstStyle/>
          <a:p>
            <a:r>
              <a:rPr lang="en-US" altLang="en-US" dirty="0" smtClean="0"/>
              <a:t>“Emissions budgets” mean choices</a:t>
            </a:r>
          </a:p>
        </p:txBody>
      </p:sp>
      <p:sp>
        <p:nvSpPr>
          <p:cNvPr id="75779" name="TextBox 3"/>
          <p:cNvSpPr txBox="1">
            <a:spLocks noChangeArrowheads="1"/>
          </p:cNvSpPr>
          <p:nvPr/>
        </p:nvSpPr>
        <p:spPr bwMode="auto">
          <a:xfrm>
            <a:off x="533400" y="1504414"/>
            <a:ext cx="8229600" cy="3662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9pPr>
          </a:lstStyle>
          <a:p>
            <a:pPr eaLnBrk="1" hangingPunct="1">
              <a:spcBef>
                <a:spcPct val="0"/>
              </a:spcBef>
              <a:buFontTx/>
              <a:buNone/>
            </a:pPr>
            <a:r>
              <a:rPr lang="en-US" altLang="en-US" sz="2400" dirty="0" smtClean="0"/>
              <a:t>The budget concept leads inexorably to choices:</a:t>
            </a:r>
          </a:p>
          <a:p>
            <a:pPr eaLnBrk="1" hangingPunct="1">
              <a:spcBef>
                <a:spcPct val="0"/>
              </a:spcBef>
              <a:buFontTx/>
              <a:buNone/>
            </a:pPr>
            <a:endParaRPr lang="en-US" altLang="en-US" sz="1200" dirty="0" smtClean="0"/>
          </a:p>
          <a:p>
            <a:pPr lvl="1" eaLnBrk="1" hangingPunct="1">
              <a:spcBef>
                <a:spcPct val="0"/>
              </a:spcBef>
              <a:buFontTx/>
              <a:buNone/>
            </a:pPr>
            <a:r>
              <a:rPr lang="en-US" altLang="en-US" sz="2400" dirty="0" smtClean="0"/>
              <a:t>When?   			Better options someday?</a:t>
            </a:r>
            <a:endParaRPr lang="en-US" altLang="en-US" sz="2400" dirty="0"/>
          </a:p>
          <a:p>
            <a:pPr lvl="1" eaLnBrk="1" hangingPunct="1">
              <a:spcBef>
                <a:spcPct val="0"/>
              </a:spcBef>
              <a:buFontTx/>
              <a:buNone/>
            </a:pPr>
            <a:r>
              <a:rPr lang="en-US" altLang="en-US" sz="2400" dirty="0" smtClean="0"/>
              <a:t>Whose?   			Geopolitical stability</a:t>
            </a:r>
            <a:endParaRPr lang="en-US" altLang="en-US" sz="2400" dirty="0"/>
          </a:p>
          <a:p>
            <a:pPr lvl="1" eaLnBrk="1" hangingPunct="1">
              <a:spcBef>
                <a:spcPct val="0"/>
              </a:spcBef>
              <a:buFontTx/>
              <a:buNone/>
            </a:pPr>
            <a:r>
              <a:rPr lang="en-US" altLang="en-US" sz="2400" dirty="0"/>
              <a:t>Used where</a:t>
            </a:r>
            <a:r>
              <a:rPr lang="en-US" altLang="en-US" sz="2400" dirty="0" smtClean="0"/>
              <a:t>? 		“Fairness”</a:t>
            </a:r>
            <a:endParaRPr lang="en-US" altLang="en-US" sz="2400" dirty="0"/>
          </a:p>
          <a:p>
            <a:pPr lvl="1" eaLnBrk="1" hangingPunct="1">
              <a:spcBef>
                <a:spcPct val="0"/>
              </a:spcBef>
              <a:buFontTx/>
              <a:buNone/>
            </a:pPr>
            <a:r>
              <a:rPr lang="en-US" altLang="en-US" sz="2400" dirty="0"/>
              <a:t>For </a:t>
            </a:r>
            <a:r>
              <a:rPr lang="en-US" altLang="en-US" sz="2400" dirty="0" smtClean="0"/>
              <a:t>what purpose?	Who judges?</a:t>
            </a:r>
          </a:p>
          <a:p>
            <a:pPr lvl="1" eaLnBrk="1" hangingPunct="1">
              <a:spcBef>
                <a:spcPct val="0"/>
              </a:spcBef>
              <a:buFontTx/>
              <a:buNone/>
            </a:pPr>
            <a:r>
              <a:rPr lang="en-US" altLang="en-US" sz="2400" dirty="0" smtClean="0"/>
              <a:t>Which fossil fuels? 	Those with the highest H/C ratio?</a:t>
            </a:r>
          </a:p>
          <a:p>
            <a:pPr lvl="1" eaLnBrk="1" hangingPunct="1">
              <a:spcBef>
                <a:spcPct val="0"/>
              </a:spcBef>
              <a:buFontTx/>
              <a:buNone/>
            </a:pPr>
            <a:endParaRPr lang="en-US" altLang="en-US" sz="2400" dirty="0"/>
          </a:p>
          <a:p>
            <a:pPr lvl="1" indent="0" eaLnBrk="1" hangingPunct="1">
              <a:spcBef>
                <a:spcPct val="0"/>
              </a:spcBef>
              <a:buFontTx/>
              <a:buNone/>
            </a:pPr>
            <a:r>
              <a:rPr lang="en-US" altLang="en-US" dirty="0" smtClean="0"/>
              <a:t>Such decision-making is unprecedented. </a:t>
            </a:r>
          </a:p>
          <a:p>
            <a:pPr lvl="1" eaLnBrk="1" hangingPunct="1">
              <a:spcBef>
                <a:spcPct val="0"/>
              </a:spcBef>
              <a:buFontTx/>
              <a:buNone/>
            </a:pPr>
            <a:endParaRPr lang="en-US" altLang="en-US" sz="2400" dirty="0"/>
          </a:p>
        </p:txBody>
      </p:sp>
    </p:spTree>
    <p:extLst>
      <p:ext uri="{BB962C8B-B14F-4D97-AF65-F5344CB8AC3E}">
        <p14:creationId xmlns:p14="http://schemas.microsoft.com/office/powerpoint/2010/main" val="2743352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8762"/>
            <a:ext cx="8229600" cy="731838"/>
          </a:xfrm>
        </p:spPr>
        <p:txBody>
          <a:bodyPr>
            <a:normAutofit fontScale="90000"/>
          </a:bodyPr>
          <a:lstStyle/>
          <a:p>
            <a:r>
              <a:rPr lang="en-US" dirty="0" smtClean="0"/>
              <a:t>Some integration products from CMI</a:t>
            </a:r>
            <a:endParaRPr lang="en-US" dirty="0"/>
          </a:p>
        </p:txBody>
      </p:sp>
      <p:sp>
        <p:nvSpPr>
          <p:cNvPr id="3" name="TextBox 2"/>
          <p:cNvSpPr txBox="1"/>
          <p:nvPr/>
        </p:nvSpPr>
        <p:spPr>
          <a:xfrm>
            <a:off x="609600" y="1259681"/>
            <a:ext cx="7924800" cy="4708981"/>
          </a:xfrm>
          <a:prstGeom prst="rect">
            <a:avLst/>
          </a:prstGeom>
          <a:noFill/>
        </p:spPr>
        <p:txBody>
          <a:bodyPr wrap="square" rtlCol="0">
            <a:spAutoFit/>
          </a:bodyPr>
          <a:lstStyle/>
          <a:p>
            <a:r>
              <a:rPr lang="en-US" sz="2000" dirty="0" smtClean="0"/>
              <a:t>“Stabilization wedges” (Pacala and Socolow, </a:t>
            </a:r>
            <a:r>
              <a:rPr lang="en-US" sz="2000" i="1" dirty="0" smtClean="0"/>
              <a:t>Science)</a:t>
            </a:r>
            <a:endParaRPr lang="en-US" sz="2000" dirty="0"/>
          </a:p>
          <a:p>
            <a:endParaRPr lang="en-US" sz="1000" dirty="0"/>
          </a:p>
          <a:p>
            <a:r>
              <a:rPr lang="en-US" sz="2000" dirty="0" smtClean="0"/>
              <a:t>“</a:t>
            </a:r>
            <a:r>
              <a:rPr lang="en-US" sz="2000" dirty="0"/>
              <a:t>O</a:t>
            </a:r>
            <a:r>
              <a:rPr lang="en-US" sz="2000" dirty="0" smtClean="0"/>
              <a:t>ne </a:t>
            </a:r>
            <a:r>
              <a:rPr lang="en-US" sz="2000" dirty="0"/>
              <a:t>billion high emitters” </a:t>
            </a:r>
            <a:r>
              <a:rPr lang="en-US" sz="2000" dirty="0" smtClean="0"/>
              <a:t>(</a:t>
            </a:r>
            <a:r>
              <a:rPr lang="en-US" sz="2000" dirty="0"/>
              <a:t>Chakravarty et al</a:t>
            </a:r>
            <a:r>
              <a:rPr lang="en-US" sz="2000" dirty="0" smtClean="0"/>
              <a:t>., </a:t>
            </a:r>
            <a:r>
              <a:rPr lang="en-US" sz="2000" i="1" dirty="0" smtClean="0"/>
              <a:t>PNAS</a:t>
            </a:r>
            <a:r>
              <a:rPr lang="en-US" sz="2000" dirty="0" smtClean="0"/>
              <a:t>)</a:t>
            </a:r>
            <a:r>
              <a:rPr lang="en-US" sz="2000" dirty="0"/>
              <a:t> </a:t>
            </a:r>
          </a:p>
          <a:p>
            <a:r>
              <a:rPr lang="en-US" sz="1000" dirty="0"/>
              <a:t> </a:t>
            </a:r>
          </a:p>
          <a:p>
            <a:r>
              <a:rPr lang="en-US" sz="2000" dirty="0" smtClean="0"/>
              <a:t>A </a:t>
            </a:r>
            <a:r>
              <a:rPr lang="en-US" sz="2000" dirty="0"/>
              <a:t>sustainability-based classification </a:t>
            </a:r>
            <a:r>
              <a:rPr lang="en-US" sz="2000" dirty="0" smtClean="0"/>
              <a:t>of biomass </a:t>
            </a:r>
            <a:r>
              <a:rPr lang="en-US" sz="2000" dirty="0"/>
              <a:t>feedstocks (</a:t>
            </a:r>
            <a:r>
              <a:rPr lang="en-US" sz="2000" dirty="0" smtClean="0"/>
              <a:t>Tilman, Socolow, </a:t>
            </a:r>
            <a:r>
              <a:rPr lang="en-US" sz="2000" dirty="0"/>
              <a:t>et al., </a:t>
            </a:r>
            <a:r>
              <a:rPr lang="en-US" sz="2000" i="1" dirty="0" smtClean="0"/>
              <a:t>Science</a:t>
            </a:r>
            <a:r>
              <a:rPr lang="en-US" sz="2000" dirty="0" smtClean="0"/>
              <a:t>)</a:t>
            </a:r>
          </a:p>
          <a:p>
            <a:r>
              <a:rPr lang="en-US" sz="1000" dirty="0" smtClean="0"/>
              <a:t> </a:t>
            </a:r>
            <a:r>
              <a:rPr lang="en-US" sz="1000" dirty="0"/>
              <a:t> </a:t>
            </a:r>
          </a:p>
          <a:p>
            <a:r>
              <a:rPr lang="en-US" sz="2000" dirty="0" smtClean="0"/>
              <a:t>The fateful choice between nuclear </a:t>
            </a:r>
            <a:r>
              <a:rPr lang="en-US" sz="2000" dirty="0"/>
              <a:t>power and climate change (Socolow and Glaser, </a:t>
            </a:r>
            <a:r>
              <a:rPr lang="en-US" sz="2000" i="1" dirty="0" smtClean="0"/>
              <a:t>Daedalus</a:t>
            </a:r>
            <a:r>
              <a:rPr lang="en-US" sz="2000" dirty="0" smtClean="0"/>
              <a:t>)</a:t>
            </a:r>
            <a:endParaRPr lang="en-US" sz="2000" dirty="0"/>
          </a:p>
          <a:p>
            <a:r>
              <a:rPr lang="en-US" sz="1000" dirty="0"/>
              <a:t> </a:t>
            </a:r>
          </a:p>
          <a:p>
            <a:r>
              <a:rPr lang="en-US" sz="2000" dirty="0"/>
              <a:t>CO</a:t>
            </a:r>
            <a:r>
              <a:rPr lang="en-US" sz="2000" baseline="-25000" dirty="0"/>
              <a:t>2</a:t>
            </a:r>
            <a:r>
              <a:rPr lang="en-US" sz="2000" dirty="0"/>
              <a:t> capture from air (</a:t>
            </a:r>
            <a:r>
              <a:rPr lang="en-US" sz="2000" dirty="0" smtClean="0"/>
              <a:t>Socolow, Desmond</a:t>
            </a:r>
            <a:r>
              <a:rPr lang="en-US" sz="2000" dirty="0"/>
              <a:t>, </a:t>
            </a:r>
            <a:r>
              <a:rPr lang="en-US" sz="2000" dirty="0" smtClean="0"/>
              <a:t>et al., American Physical Society)</a:t>
            </a:r>
            <a:endParaRPr lang="en-US" sz="2000" dirty="0"/>
          </a:p>
          <a:p>
            <a:endParaRPr lang="en-US" sz="1000" dirty="0" smtClean="0"/>
          </a:p>
          <a:p>
            <a:r>
              <a:rPr lang="en-US" sz="2000" dirty="0" smtClean="0"/>
              <a:t>Ocean iron </a:t>
            </a:r>
            <a:r>
              <a:rPr lang="en-US" sz="2000" dirty="0"/>
              <a:t>fertilization </a:t>
            </a:r>
            <a:r>
              <a:rPr lang="en-US" sz="2000" dirty="0" smtClean="0"/>
              <a:t>to remove atmospheric CO</a:t>
            </a:r>
            <a:r>
              <a:rPr lang="en-US" sz="2000" baseline="-25000" dirty="0" smtClean="0"/>
              <a:t>2</a:t>
            </a:r>
            <a:r>
              <a:rPr lang="en-US" sz="2000" dirty="0" smtClean="0"/>
              <a:t> (Sarmiento group)</a:t>
            </a:r>
            <a:endParaRPr lang="en-US" sz="2000" dirty="0"/>
          </a:p>
          <a:p>
            <a:endParaRPr lang="en-US" sz="1000" dirty="0"/>
          </a:p>
          <a:p>
            <a:r>
              <a:rPr lang="en-US" sz="2000" dirty="0" smtClean="0"/>
              <a:t>Sea-level rise: science and risk communication (Oppenheimer)</a:t>
            </a:r>
            <a:endParaRPr lang="en-US" sz="2000" dirty="0"/>
          </a:p>
          <a:p>
            <a:endParaRPr lang="en-US" sz="1000" dirty="0"/>
          </a:p>
          <a:p>
            <a:r>
              <a:rPr lang="en-US" sz="2000" dirty="0"/>
              <a:t>M</a:t>
            </a:r>
            <a:r>
              <a:rPr lang="en-US" sz="2000" dirty="0" smtClean="0"/>
              <a:t>onitoring </a:t>
            </a:r>
            <a:r>
              <a:rPr lang="en-US" sz="2000" dirty="0"/>
              <a:t>of compliance with international agreements </a:t>
            </a:r>
            <a:r>
              <a:rPr lang="en-US" sz="2000" dirty="0" smtClean="0"/>
              <a:t>(Pacala, NRC)</a:t>
            </a:r>
          </a:p>
          <a:p>
            <a:endParaRPr lang="en-US" sz="1000" dirty="0"/>
          </a:p>
          <a:p>
            <a:r>
              <a:rPr lang="en-US" sz="2000" dirty="0" smtClean="0"/>
              <a:t>Committed emissions (Davis and Socolow, </a:t>
            </a:r>
            <a:r>
              <a:rPr lang="en-US" sz="2000" i="1" dirty="0" smtClean="0"/>
              <a:t>Environmental Research Letters</a:t>
            </a:r>
            <a:r>
              <a:rPr lang="en-US" sz="2000" dirty="0" smtClean="0"/>
              <a:t>)</a:t>
            </a:r>
          </a:p>
        </p:txBody>
      </p:sp>
    </p:spTree>
    <p:extLst>
      <p:ext uri="{BB962C8B-B14F-4D97-AF65-F5344CB8AC3E}">
        <p14:creationId xmlns:p14="http://schemas.microsoft.com/office/powerpoint/2010/main" val="2002891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CCS via shale-gas injection (Celia)</a:t>
            </a:r>
            <a:endParaRPr lang="en-US" dirty="0"/>
          </a:p>
        </p:txBody>
      </p:sp>
      <p:grpSp>
        <p:nvGrpSpPr>
          <p:cNvPr id="9" name="Group 8"/>
          <p:cNvGrpSpPr/>
          <p:nvPr/>
        </p:nvGrpSpPr>
        <p:grpSpPr>
          <a:xfrm>
            <a:off x="228600" y="2124080"/>
            <a:ext cx="4419599" cy="3627651"/>
            <a:chOff x="228600" y="2124080"/>
            <a:chExt cx="4419599" cy="3627651"/>
          </a:xfrm>
        </p:grpSpPr>
        <p:grpSp>
          <p:nvGrpSpPr>
            <p:cNvPr id="6" name="Group 5"/>
            <p:cNvGrpSpPr/>
            <p:nvPr/>
          </p:nvGrpSpPr>
          <p:grpSpPr>
            <a:xfrm>
              <a:off x="228600" y="2124080"/>
              <a:ext cx="4075559" cy="2982555"/>
              <a:chOff x="228600" y="2124080"/>
              <a:chExt cx="4075559" cy="2982555"/>
            </a:xfrm>
          </p:grpSpPr>
          <p:pic>
            <p:nvPicPr>
              <p:cNvPr id="1026" name="Picture 2" descr="Figure 2.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124080"/>
                <a:ext cx="3968018" cy="261322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676400" y="4737303"/>
                <a:ext cx="1336841" cy="369332"/>
              </a:xfrm>
              <a:prstGeom prst="rect">
                <a:avLst/>
              </a:prstGeom>
              <a:noFill/>
            </p:spPr>
            <p:txBody>
              <a:bodyPr wrap="none" rtlCol="0">
                <a:spAutoFit/>
              </a:bodyPr>
              <a:lstStyle/>
              <a:p>
                <a:r>
                  <a:rPr lang="en-US" dirty="0" smtClean="0"/>
                  <a:t>Time (years)</a:t>
                </a:r>
                <a:endParaRPr lang="en-US" dirty="0"/>
              </a:p>
            </p:txBody>
          </p:sp>
          <p:sp>
            <p:nvSpPr>
              <p:cNvPr id="5" name="TextBox 4"/>
              <p:cNvSpPr txBox="1"/>
              <p:nvPr/>
            </p:nvSpPr>
            <p:spPr>
              <a:xfrm flipH="1">
                <a:off x="2085681" y="4495800"/>
                <a:ext cx="446240" cy="369332"/>
              </a:xfrm>
              <a:prstGeom prst="rect">
                <a:avLst/>
              </a:prstGeom>
              <a:noFill/>
            </p:spPr>
            <p:txBody>
              <a:bodyPr wrap="square" rtlCol="0">
                <a:spAutoFit/>
              </a:bodyPr>
              <a:lstStyle/>
              <a:p>
                <a:r>
                  <a:rPr lang="en-US" dirty="0" smtClean="0"/>
                  <a:t>20</a:t>
                </a:r>
                <a:endParaRPr lang="en-US" dirty="0"/>
              </a:p>
            </p:txBody>
          </p:sp>
          <p:sp>
            <p:nvSpPr>
              <p:cNvPr id="7" name="TextBox 6"/>
              <p:cNvSpPr txBox="1"/>
              <p:nvPr/>
            </p:nvSpPr>
            <p:spPr>
              <a:xfrm flipH="1">
                <a:off x="3857919" y="4485589"/>
                <a:ext cx="446240" cy="369332"/>
              </a:xfrm>
              <a:prstGeom prst="rect">
                <a:avLst/>
              </a:prstGeom>
              <a:noFill/>
            </p:spPr>
            <p:txBody>
              <a:bodyPr wrap="square" rtlCol="0">
                <a:spAutoFit/>
              </a:bodyPr>
              <a:lstStyle/>
              <a:p>
                <a:r>
                  <a:rPr lang="en-US" dirty="0"/>
                  <a:t>4</a:t>
                </a:r>
                <a:r>
                  <a:rPr lang="en-US" dirty="0" smtClean="0"/>
                  <a:t>0</a:t>
                </a:r>
                <a:endParaRPr lang="en-US" dirty="0"/>
              </a:p>
            </p:txBody>
          </p:sp>
        </p:grpSp>
        <p:sp>
          <p:nvSpPr>
            <p:cNvPr id="8" name="TextBox 7"/>
            <p:cNvSpPr txBox="1"/>
            <p:nvPr/>
          </p:nvSpPr>
          <p:spPr>
            <a:xfrm>
              <a:off x="228600" y="5105400"/>
              <a:ext cx="4419599" cy="646331"/>
            </a:xfrm>
            <a:prstGeom prst="rect">
              <a:avLst/>
            </a:prstGeom>
            <a:noFill/>
          </p:spPr>
          <p:txBody>
            <a:bodyPr wrap="square" rtlCol="0">
              <a:spAutoFit/>
            </a:bodyPr>
            <a:lstStyle/>
            <a:p>
              <a:r>
                <a:rPr lang="en-US" dirty="0" smtClean="0"/>
                <a:t>Cumulative injection (MtCO</a:t>
              </a:r>
              <a:r>
                <a:rPr lang="en-US" baseline="-25000" dirty="0" smtClean="0"/>
                <a:t>2</a:t>
              </a:r>
              <a:r>
                <a:rPr lang="en-US" dirty="0" smtClean="0"/>
                <a:t>), typical well.</a:t>
              </a:r>
            </a:p>
            <a:p>
              <a:r>
                <a:rPr lang="en-US" dirty="0" smtClean="0"/>
                <a:t>Note: half the capacity is reached in ≈5 years.</a:t>
              </a:r>
              <a:endParaRPr lang="en-US" dirty="0"/>
            </a:p>
          </p:txBody>
        </p:sp>
        <p:sp>
          <p:nvSpPr>
            <p:cNvPr id="10" name="TextBox 9"/>
            <p:cNvSpPr txBox="1"/>
            <p:nvPr/>
          </p:nvSpPr>
          <p:spPr>
            <a:xfrm flipH="1">
              <a:off x="468160" y="2743200"/>
              <a:ext cx="598640" cy="369332"/>
            </a:xfrm>
            <a:prstGeom prst="rect">
              <a:avLst/>
            </a:prstGeom>
            <a:noFill/>
          </p:spPr>
          <p:txBody>
            <a:bodyPr wrap="square" rtlCol="0">
              <a:spAutoFit/>
            </a:bodyPr>
            <a:lstStyle/>
            <a:p>
              <a:r>
                <a:rPr lang="en-US" dirty="0" smtClean="0"/>
                <a:t>0.5</a:t>
              </a:r>
              <a:endParaRPr lang="en-US" dirty="0"/>
            </a:p>
          </p:txBody>
        </p:sp>
      </p:grpSp>
      <p:grpSp>
        <p:nvGrpSpPr>
          <p:cNvPr id="23" name="Group 22"/>
          <p:cNvGrpSpPr/>
          <p:nvPr/>
        </p:nvGrpSpPr>
        <p:grpSpPr>
          <a:xfrm>
            <a:off x="4495800" y="1524000"/>
            <a:ext cx="4470500" cy="4781729"/>
            <a:chOff x="4495800" y="1524000"/>
            <a:chExt cx="4470500" cy="4781729"/>
          </a:xfrm>
        </p:grpSpPr>
        <p:grpSp>
          <p:nvGrpSpPr>
            <p:cNvPr id="12" name="Group 11"/>
            <p:cNvGrpSpPr/>
            <p:nvPr/>
          </p:nvGrpSpPr>
          <p:grpSpPr>
            <a:xfrm>
              <a:off x="4495800" y="2093323"/>
              <a:ext cx="4470500" cy="4212406"/>
              <a:chOff x="4495800" y="2093323"/>
              <a:chExt cx="4470500" cy="4212406"/>
            </a:xfrm>
          </p:grpSpPr>
          <p:pic>
            <p:nvPicPr>
              <p:cNvPr id="4" name="Picture 2" descr="Figure 2.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2093323"/>
                <a:ext cx="4470500" cy="264398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4876800" y="5105400"/>
                <a:ext cx="3886200" cy="1200329"/>
              </a:xfrm>
              <a:prstGeom prst="rect">
                <a:avLst/>
              </a:prstGeom>
              <a:noFill/>
            </p:spPr>
            <p:txBody>
              <a:bodyPr wrap="square" rtlCol="0">
                <a:spAutoFit/>
              </a:bodyPr>
              <a:lstStyle/>
              <a:p>
                <a:r>
                  <a:rPr lang="en-US" dirty="0" smtClean="0"/>
                  <a:t>Thousands of wells are required to store the 40-year output of 5 large coal power plants (orange triangles. Gray region: Marcellus shale formation.</a:t>
                </a:r>
                <a:endParaRPr lang="en-US" dirty="0"/>
              </a:p>
            </p:txBody>
          </p:sp>
        </p:grpSp>
        <p:cxnSp>
          <p:nvCxnSpPr>
            <p:cNvPr id="14" name="Straight Connector 13"/>
            <p:cNvCxnSpPr/>
            <p:nvPr/>
          </p:nvCxnSpPr>
          <p:spPr>
            <a:xfrm flipH="1">
              <a:off x="7772400" y="1828800"/>
              <a:ext cx="228600" cy="83820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543800" y="1524000"/>
              <a:ext cx="1219200" cy="369332"/>
            </a:xfrm>
            <a:prstGeom prst="rect">
              <a:avLst/>
            </a:prstGeom>
            <a:noFill/>
          </p:spPr>
          <p:txBody>
            <a:bodyPr wrap="square" rtlCol="0">
              <a:spAutoFit/>
            </a:bodyPr>
            <a:lstStyle/>
            <a:p>
              <a:r>
                <a:rPr lang="en-US" dirty="0" smtClean="0">
                  <a:solidFill>
                    <a:srgbClr val="00B050"/>
                  </a:solidFill>
                </a:rPr>
                <a:t>3800 wells</a:t>
              </a:r>
              <a:endParaRPr lang="en-US" dirty="0">
                <a:solidFill>
                  <a:srgbClr val="00B050"/>
                </a:solidFill>
              </a:endParaRPr>
            </a:p>
          </p:txBody>
        </p:sp>
        <p:cxnSp>
          <p:nvCxnSpPr>
            <p:cNvPr id="18" name="Straight Arrow Connector 17"/>
            <p:cNvCxnSpPr/>
            <p:nvPr/>
          </p:nvCxnSpPr>
          <p:spPr>
            <a:xfrm flipH="1">
              <a:off x="5181600" y="1828800"/>
              <a:ext cx="457200" cy="1752600"/>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334000" y="1524000"/>
              <a:ext cx="1219200" cy="369332"/>
            </a:xfrm>
            <a:prstGeom prst="rect">
              <a:avLst/>
            </a:prstGeom>
            <a:noFill/>
          </p:spPr>
          <p:txBody>
            <a:bodyPr wrap="square" rtlCol="0">
              <a:spAutoFit/>
            </a:bodyPr>
            <a:lstStyle/>
            <a:p>
              <a:r>
                <a:rPr lang="en-US" dirty="0" smtClean="0">
                  <a:solidFill>
                    <a:srgbClr val="7030A0"/>
                  </a:solidFill>
                </a:rPr>
                <a:t>6400 wells</a:t>
              </a:r>
              <a:endParaRPr lang="en-US" dirty="0">
                <a:solidFill>
                  <a:srgbClr val="7030A0"/>
                </a:solidFill>
              </a:endParaRPr>
            </a:p>
          </p:txBody>
        </p:sp>
      </p:grpSp>
    </p:spTree>
    <p:extLst>
      <p:ext uri="{BB962C8B-B14F-4D97-AF65-F5344CB8AC3E}">
        <p14:creationId xmlns:p14="http://schemas.microsoft.com/office/powerpoint/2010/main" val="740169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655638"/>
          </a:xfrm>
        </p:spPr>
        <p:txBody>
          <a:bodyPr>
            <a:normAutofit fontScale="90000"/>
          </a:bodyPr>
          <a:lstStyle/>
          <a:p>
            <a:r>
              <a:rPr lang="en-US" dirty="0" smtClean="0"/>
              <a:t>Flow regimes for fluid flow into a confined porous medium (Stone)</a:t>
            </a:r>
            <a:endParaRPr lang="en-US" dirty="0">
              <a:solidFill>
                <a:srgbClr val="FF0000"/>
              </a:solidFill>
            </a:endParaRPr>
          </a:p>
        </p:txBody>
      </p:sp>
      <p:sp>
        <p:nvSpPr>
          <p:cNvPr id="3" name="TextBox 2"/>
          <p:cNvSpPr txBox="1"/>
          <p:nvPr/>
        </p:nvSpPr>
        <p:spPr>
          <a:xfrm>
            <a:off x="685800" y="5257800"/>
            <a:ext cx="7620000" cy="1477328"/>
          </a:xfrm>
          <a:prstGeom prst="rect">
            <a:avLst/>
          </a:prstGeom>
          <a:noFill/>
        </p:spPr>
        <p:txBody>
          <a:bodyPr wrap="square" rtlCol="0">
            <a:spAutoFit/>
          </a:bodyPr>
          <a:lstStyle/>
          <a:p>
            <a:r>
              <a:rPr lang="en-US" dirty="0"/>
              <a:t>Five distinct dynamical regimes are identified, depending on two dimensionless groups: M, the viscosity ratio of the displaced fluid to the injected fluid, and T, the dimensionless time. The regime boundaries are indicated by symbols (numerical estimates) and dashed curves (analytical estimates). Typical shapes of the fluid-fluid interface are also shown in each individual regimes.</a:t>
            </a:r>
          </a:p>
        </p:txBody>
      </p:sp>
      <p:grpSp>
        <p:nvGrpSpPr>
          <p:cNvPr id="5" name="Group 4"/>
          <p:cNvGrpSpPr/>
          <p:nvPr/>
        </p:nvGrpSpPr>
        <p:grpSpPr>
          <a:xfrm>
            <a:off x="762000" y="1295399"/>
            <a:ext cx="7696200" cy="4012619"/>
            <a:chOff x="533400" y="1204887"/>
            <a:chExt cx="8001000" cy="4103132"/>
          </a:xfrm>
        </p:grpSpPr>
        <p:pic>
          <p:nvPicPr>
            <p:cNvPr id="13313" name="Picture 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4225" y="1477186"/>
              <a:ext cx="4727575" cy="375122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267200" y="4938687"/>
              <a:ext cx="838200" cy="369332"/>
            </a:xfrm>
            <a:prstGeom prst="rect">
              <a:avLst/>
            </a:prstGeom>
            <a:noFill/>
          </p:spPr>
          <p:txBody>
            <a:bodyPr wrap="square" rtlCol="0">
              <a:spAutoFit/>
            </a:bodyPr>
            <a:lstStyle/>
            <a:p>
              <a:r>
                <a:rPr lang="en-US" dirty="0" smtClean="0"/>
                <a:t>Early</a:t>
              </a:r>
              <a:endParaRPr lang="en-US" dirty="0"/>
            </a:p>
          </p:txBody>
        </p:sp>
        <p:sp>
          <p:nvSpPr>
            <p:cNvPr id="7" name="TextBox 6"/>
            <p:cNvSpPr txBox="1"/>
            <p:nvPr/>
          </p:nvSpPr>
          <p:spPr>
            <a:xfrm>
              <a:off x="4343400" y="1204887"/>
              <a:ext cx="838200" cy="369332"/>
            </a:xfrm>
            <a:prstGeom prst="rect">
              <a:avLst/>
            </a:prstGeom>
            <a:noFill/>
          </p:spPr>
          <p:txBody>
            <a:bodyPr wrap="square" rtlCol="0">
              <a:spAutoFit/>
            </a:bodyPr>
            <a:lstStyle/>
            <a:p>
              <a:r>
                <a:rPr lang="en-US" dirty="0" smtClean="0"/>
                <a:t>Late</a:t>
              </a:r>
              <a:endParaRPr lang="en-US" dirty="0"/>
            </a:p>
          </p:txBody>
        </p:sp>
        <p:sp>
          <p:nvSpPr>
            <p:cNvPr id="8" name="TextBox 7"/>
            <p:cNvSpPr txBox="1"/>
            <p:nvPr/>
          </p:nvSpPr>
          <p:spPr>
            <a:xfrm>
              <a:off x="533400" y="2680488"/>
              <a:ext cx="1752600" cy="646331"/>
            </a:xfrm>
            <a:prstGeom prst="rect">
              <a:avLst/>
            </a:prstGeom>
            <a:noFill/>
          </p:spPr>
          <p:txBody>
            <a:bodyPr wrap="square" rtlCol="0">
              <a:spAutoFit/>
            </a:bodyPr>
            <a:lstStyle/>
            <a:p>
              <a:r>
                <a:rPr lang="en-US" dirty="0" smtClean="0"/>
                <a:t>Injected fluid is more viscous</a:t>
              </a:r>
              <a:endParaRPr lang="en-US" dirty="0"/>
            </a:p>
          </p:txBody>
        </p:sp>
        <p:sp>
          <p:nvSpPr>
            <p:cNvPr id="9" name="TextBox 8"/>
            <p:cNvSpPr txBox="1"/>
            <p:nvPr/>
          </p:nvSpPr>
          <p:spPr>
            <a:xfrm>
              <a:off x="6781800" y="2706469"/>
              <a:ext cx="1752600" cy="646331"/>
            </a:xfrm>
            <a:prstGeom prst="rect">
              <a:avLst/>
            </a:prstGeom>
            <a:noFill/>
          </p:spPr>
          <p:txBody>
            <a:bodyPr wrap="square" rtlCol="0">
              <a:spAutoFit/>
            </a:bodyPr>
            <a:lstStyle/>
            <a:p>
              <a:r>
                <a:rPr lang="en-US" dirty="0" smtClean="0"/>
                <a:t>Displaced fluid is more viscous</a:t>
              </a:r>
              <a:endParaRPr lang="en-US" dirty="0"/>
            </a:p>
          </p:txBody>
        </p:sp>
      </p:grpSp>
    </p:spTree>
    <p:extLst>
      <p:ext uri="{BB962C8B-B14F-4D97-AF65-F5344CB8AC3E}">
        <p14:creationId xmlns:p14="http://schemas.microsoft.com/office/powerpoint/2010/main" val="675696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Battery states of charge and health:</a:t>
            </a:r>
            <a:br>
              <a:rPr lang="en-US" dirty="0" smtClean="0"/>
            </a:br>
            <a:r>
              <a:rPr lang="en-US" dirty="0" smtClean="0"/>
              <a:t>novel measurements (Arnold)</a:t>
            </a:r>
            <a:endParaRPr lang="en-US" dirty="0"/>
          </a:p>
        </p:txBody>
      </p:sp>
      <p:grpSp>
        <p:nvGrpSpPr>
          <p:cNvPr id="6" name="Group 5"/>
          <p:cNvGrpSpPr/>
          <p:nvPr/>
        </p:nvGrpSpPr>
        <p:grpSpPr>
          <a:xfrm>
            <a:off x="228600" y="2362200"/>
            <a:ext cx="8763000" cy="3770531"/>
            <a:chOff x="228600" y="2362200"/>
            <a:chExt cx="8763000" cy="3770531"/>
          </a:xfrm>
        </p:grpSpPr>
        <p:grpSp>
          <p:nvGrpSpPr>
            <p:cNvPr id="3" name="Group 2"/>
            <p:cNvGrpSpPr/>
            <p:nvPr/>
          </p:nvGrpSpPr>
          <p:grpSpPr>
            <a:xfrm>
              <a:off x="228600" y="2362200"/>
              <a:ext cx="8763000" cy="3067050"/>
              <a:chOff x="228600" y="2362200"/>
              <a:chExt cx="8763000" cy="3067050"/>
            </a:xfrm>
          </p:grpSpPr>
          <p:pic>
            <p:nvPicPr>
              <p:cNvPr id="3074" name="Picture 2" descr="Figure 2.3.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362200"/>
                <a:ext cx="3733800" cy="30670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Figure 2.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438400"/>
                <a:ext cx="4762500" cy="2898321"/>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extBox 4"/>
            <p:cNvSpPr txBox="1"/>
            <p:nvPr/>
          </p:nvSpPr>
          <p:spPr>
            <a:xfrm>
              <a:off x="762000" y="5486400"/>
              <a:ext cx="4114800" cy="646331"/>
            </a:xfrm>
            <a:prstGeom prst="rect">
              <a:avLst/>
            </a:prstGeom>
            <a:noFill/>
          </p:spPr>
          <p:txBody>
            <a:bodyPr wrap="square" rtlCol="0">
              <a:spAutoFit/>
            </a:bodyPr>
            <a:lstStyle/>
            <a:p>
              <a:r>
                <a:rPr lang="en-US" dirty="0" smtClean="0"/>
                <a:t>During charging, Li+ enters the negative electrode and its stress increases. </a:t>
              </a:r>
              <a:endParaRPr lang="en-US" dirty="0"/>
            </a:p>
          </p:txBody>
        </p:sp>
        <p:sp>
          <p:nvSpPr>
            <p:cNvPr id="7" name="TextBox 6"/>
            <p:cNvSpPr txBox="1"/>
            <p:nvPr/>
          </p:nvSpPr>
          <p:spPr>
            <a:xfrm>
              <a:off x="6248400" y="5486400"/>
              <a:ext cx="2438400" cy="646331"/>
            </a:xfrm>
            <a:prstGeom prst="rect">
              <a:avLst/>
            </a:prstGeom>
            <a:noFill/>
          </p:spPr>
          <p:txBody>
            <a:bodyPr wrap="square" rtlCol="0">
              <a:spAutoFit/>
            </a:bodyPr>
            <a:lstStyle/>
            <a:p>
              <a:r>
                <a:rPr lang="en-US" dirty="0" smtClean="0"/>
                <a:t>Peak stress increases </a:t>
              </a:r>
            </a:p>
            <a:p>
              <a:r>
                <a:rPr lang="en-US" dirty="0" smtClean="0"/>
                <a:t>as a battery ages.</a:t>
              </a:r>
              <a:endParaRPr lang="en-US" dirty="0"/>
            </a:p>
          </p:txBody>
        </p:sp>
      </p:grpSp>
    </p:spTree>
    <p:extLst>
      <p:ext uri="{BB962C8B-B14F-4D97-AF65-F5344CB8AC3E}">
        <p14:creationId xmlns:p14="http://schemas.microsoft.com/office/powerpoint/2010/main" val="2275373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Molecular </a:t>
            </a:r>
            <a:r>
              <a:rPr lang="en-US" dirty="0"/>
              <a:t>modeling of </a:t>
            </a:r>
            <a:r>
              <a:rPr lang="en-US" dirty="0" smtClean="0"/>
              <a:t>CCS</a:t>
            </a:r>
            <a:r>
              <a:rPr lang="en-US" dirty="0"/>
              <a:t/>
            </a:r>
            <a:br>
              <a:rPr lang="en-US" dirty="0"/>
            </a:br>
            <a:r>
              <a:rPr lang="en-US" sz="4000" dirty="0" err="1"/>
              <a:t>Panagiatopoulos</a:t>
            </a:r>
            <a:r>
              <a:rPr lang="en-US" sz="4000" dirty="0"/>
              <a:t>, </a:t>
            </a:r>
            <a:r>
              <a:rPr lang="en-US" sz="4000" dirty="0" smtClean="0"/>
              <a:t>Debenedetti </a:t>
            </a:r>
            <a:r>
              <a:rPr lang="en-US" sz="4000" dirty="0"/>
              <a:t>, Tromp</a:t>
            </a:r>
          </a:p>
        </p:txBody>
      </p:sp>
      <p:sp>
        <p:nvSpPr>
          <p:cNvPr id="6" name="TextBox 5"/>
          <p:cNvSpPr txBox="1"/>
          <p:nvPr/>
        </p:nvSpPr>
        <p:spPr>
          <a:xfrm>
            <a:off x="2067434" y="6400800"/>
            <a:ext cx="4333366" cy="369332"/>
          </a:xfrm>
          <a:prstGeom prst="rect">
            <a:avLst/>
          </a:prstGeom>
          <a:noFill/>
          <a:ln>
            <a:solidFill>
              <a:schemeClr val="tx1"/>
            </a:solidFill>
          </a:ln>
        </p:spPr>
        <p:txBody>
          <a:bodyPr wrap="none" rtlCol="0">
            <a:spAutoFit/>
          </a:bodyPr>
          <a:lstStyle/>
          <a:p>
            <a:r>
              <a:rPr lang="en-US" i="1" dirty="0" smtClean="0"/>
              <a:t>Note</a:t>
            </a:r>
            <a:r>
              <a:rPr lang="en-US" dirty="0" smtClean="0"/>
              <a:t>: Poster is on ice nucleation and clouds.</a:t>
            </a:r>
            <a:endParaRPr lang="en-US" dirty="0"/>
          </a:p>
        </p:txBody>
      </p:sp>
      <p:grpSp>
        <p:nvGrpSpPr>
          <p:cNvPr id="14" name="Group 13"/>
          <p:cNvGrpSpPr/>
          <p:nvPr/>
        </p:nvGrpSpPr>
        <p:grpSpPr>
          <a:xfrm>
            <a:off x="1130727" y="1371600"/>
            <a:ext cx="6946473" cy="4724400"/>
            <a:chOff x="1130727" y="1219200"/>
            <a:chExt cx="6946473" cy="4724400"/>
          </a:xfrm>
        </p:grpSpPr>
        <p:grpSp>
          <p:nvGrpSpPr>
            <p:cNvPr id="4" name="Group 3"/>
            <p:cNvGrpSpPr/>
            <p:nvPr/>
          </p:nvGrpSpPr>
          <p:grpSpPr>
            <a:xfrm>
              <a:off x="1130727" y="1411069"/>
              <a:ext cx="6946473" cy="4532531"/>
              <a:chOff x="902127" y="2209800"/>
              <a:chExt cx="6946473" cy="4532531"/>
            </a:xfrm>
          </p:grpSpPr>
          <p:pic>
            <p:nvPicPr>
              <p:cNvPr id="2050" name="Picture 2" descr="Fig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1100" y="2209800"/>
                <a:ext cx="6667500" cy="38290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02127" y="6096000"/>
                <a:ext cx="2831673" cy="369332"/>
              </a:xfrm>
              <a:prstGeom prst="rect">
                <a:avLst/>
              </a:prstGeom>
              <a:noFill/>
            </p:spPr>
            <p:txBody>
              <a:bodyPr wrap="none" rtlCol="0">
                <a:spAutoFit/>
              </a:bodyPr>
              <a:lstStyle/>
              <a:p>
                <a:r>
                  <a:rPr lang="en-US" dirty="0" smtClean="0"/>
                  <a:t>Two-phase CO</a:t>
                </a:r>
                <a:r>
                  <a:rPr lang="en-US" baseline="-25000" dirty="0" smtClean="0"/>
                  <a:t>2</a:t>
                </a:r>
                <a:r>
                  <a:rPr lang="en-US" dirty="0" smtClean="0"/>
                  <a:t>-H</a:t>
                </a:r>
                <a:r>
                  <a:rPr lang="en-US" baseline="-25000" dirty="0" smtClean="0"/>
                  <a:t>2</a:t>
                </a:r>
                <a:r>
                  <a:rPr lang="en-US" dirty="0" smtClean="0"/>
                  <a:t>O system</a:t>
                </a:r>
                <a:endParaRPr lang="en-US" dirty="0"/>
              </a:p>
            </p:txBody>
          </p:sp>
          <p:sp>
            <p:nvSpPr>
              <p:cNvPr id="5" name="TextBox 4"/>
              <p:cNvSpPr txBox="1"/>
              <p:nvPr/>
            </p:nvSpPr>
            <p:spPr>
              <a:xfrm>
                <a:off x="4572000" y="6096000"/>
                <a:ext cx="3090398" cy="646331"/>
              </a:xfrm>
              <a:prstGeom prst="rect">
                <a:avLst/>
              </a:prstGeom>
              <a:noFill/>
            </p:spPr>
            <p:txBody>
              <a:bodyPr wrap="none" rtlCol="0">
                <a:spAutoFit/>
              </a:bodyPr>
              <a:lstStyle/>
              <a:p>
                <a:r>
                  <a:rPr lang="en-US" dirty="0" smtClean="0"/>
                  <a:t>Composition modeled (points) </a:t>
                </a:r>
              </a:p>
              <a:p>
                <a:r>
                  <a:rPr lang="en-US" dirty="0" smtClean="0"/>
                  <a:t>and measured (lines)</a:t>
                </a:r>
                <a:endParaRPr lang="en-US" dirty="0"/>
              </a:p>
            </p:txBody>
          </p:sp>
        </p:grpSp>
        <p:grpSp>
          <p:nvGrpSpPr>
            <p:cNvPr id="10" name="Group 9"/>
            <p:cNvGrpSpPr/>
            <p:nvPr/>
          </p:nvGrpSpPr>
          <p:grpSpPr>
            <a:xfrm>
              <a:off x="7125093" y="1219200"/>
              <a:ext cx="914400" cy="595421"/>
              <a:chOff x="7210720" y="1143000"/>
              <a:chExt cx="914400" cy="595421"/>
            </a:xfrm>
          </p:grpSpPr>
          <p:sp>
            <p:nvSpPr>
              <p:cNvPr id="7" name="TextBox 6"/>
              <p:cNvSpPr txBox="1"/>
              <p:nvPr/>
            </p:nvSpPr>
            <p:spPr>
              <a:xfrm>
                <a:off x="7210720" y="1143000"/>
                <a:ext cx="914400" cy="369332"/>
              </a:xfrm>
              <a:prstGeom prst="rect">
                <a:avLst/>
              </a:prstGeom>
              <a:noFill/>
              <a:ln>
                <a:solidFill>
                  <a:schemeClr val="tx1"/>
                </a:solidFill>
              </a:ln>
            </p:spPr>
            <p:txBody>
              <a:bodyPr wrap="square" rtlCol="0">
                <a:spAutoFit/>
              </a:bodyPr>
              <a:lstStyle/>
              <a:p>
                <a:r>
                  <a:rPr lang="en-US" dirty="0" smtClean="0"/>
                  <a:t>“8 km”</a:t>
                </a:r>
                <a:endParaRPr lang="en-US" dirty="0"/>
              </a:p>
            </p:txBody>
          </p:sp>
          <p:cxnSp>
            <p:nvCxnSpPr>
              <p:cNvPr id="9" name="Straight Connector 8"/>
              <p:cNvCxnSpPr/>
              <p:nvPr/>
            </p:nvCxnSpPr>
            <p:spPr>
              <a:xfrm>
                <a:off x="7657708" y="1505146"/>
                <a:ext cx="0" cy="2332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787813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Negative-carbon biofuels</a:t>
            </a:r>
            <a:br>
              <a:rPr lang="en-US" dirty="0" smtClean="0"/>
            </a:br>
            <a:r>
              <a:rPr lang="en-US" dirty="0" smtClean="0"/>
              <a:t>Larson, Williams, Kreutz</a:t>
            </a:r>
            <a:endParaRPr lang="en-US" dirty="0"/>
          </a:p>
        </p:txBody>
      </p:sp>
      <p:grpSp>
        <p:nvGrpSpPr>
          <p:cNvPr id="9" name="Group 8"/>
          <p:cNvGrpSpPr/>
          <p:nvPr/>
        </p:nvGrpSpPr>
        <p:grpSpPr>
          <a:xfrm>
            <a:off x="304800" y="1676400"/>
            <a:ext cx="8657735" cy="4913531"/>
            <a:chOff x="304800" y="1828800"/>
            <a:chExt cx="8657735" cy="4913531"/>
          </a:xfrm>
        </p:grpSpPr>
        <p:pic>
          <p:nvPicPr>
            <p:cNvPr id="8194" name="Picture 2" descr="Figure 2.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828800"/>
              <a:ext cx="6032500" cy="434340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p:cNvCxnSpPr/>
            <p:nvPr/>
          </p:nvCxnSpPr>
          <p:spPr>
            <a:xfrm flipH="1">
              <a:off x="3962400" y="4000500"/>
              <a:ext cx="2438400" cy="0"/>
            </a:xfrm>
            <a:prstGeom prst="straightConnector1">
              <a:avLst/>
            </a:prstGeom>
            <a:ln w="28575">
              <a:solidFill>
                <a:srgbClr val="7030A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384435" y="2444630"/>
              <a:ext cx="2578100" cy="3108543"/>
            </a:xfrm>
            <a:prstGeom prst="rect">
              <a:avLst/>
            </a:prstGeom>
            <a:noFill/>
            <a:ln>
              <a:solidFill>
                <a:srgbClr val="7030A0"/>
              </a:solidFill>
            </a:ln>
          </p:spPr>
          <p:txBody>
            <a:bodyPr wrap="square" rtlCol="0">
              <a:spAutoFit/>
            </a:bodyPr>
            <a:lstStyle/>
            <a:p>
              <a:r>
                <a:rPr lang="en-US" i="1" dirty="0" smtClean="0"/>
                <a:t>Input</a:t>
              </a:r>
              <a:r>
                <a:rPr lang="en-US" dirty="0" smtClean="0"/>
                <a:t>: 2000 dry tons/day biomass @ $5/MMBtu.</a:t>
              </a:r>
            </a:p>
            <a:p>
              <a:endParaRPr lang="en-US" sz="800" i="1" dirty="0"/>
            </a:p>
            <a:p>
              <a:r>
                <a:rPr lang="en-US" i="1" dirty="0" smtClean="0"/>
                <a:t>Output</a:t>
              </a:r>
              <a:r>
                <a:rPr lang="en-US" dirty="0" smtClean="0"/>
                <a:t>: </a:t>
              </a:r>
            </a:p>
            <a:p>
              <a:r>
                <a:rPr lang="en-US" dirty="0" smtClean="0"/>
                <a:t>  3500 </a:t>
              </a:r>
              <a:r>
                <a:rPr lang="en-US" dirty="0" err="1" smtClean="0"/>
                <a:t>bbl</a:t>
              </a:r>
              <a:r>
                <a:rPr lang="en-US" dirty="0" smtClean="0"/>
                <a:t>/d synfuel </a:t>
              </a:r>
            </a:p>
            <a:p>
              <a:r>
                <a:rPr lang="en-US" dirty="0"/>
                <a:t> </a:t>
              </a:r>
              <a:r>
                <a:rPr lang="en-US" dirty="0" smtClean="0"/>
                <a:t> 720 ktCO</a:t>
              </a:r>
              <a:r>
                <a:rPr lang="en-US" baseline="-25000" dirty="0" smtClean="0"/>
                <a:t>2</a:t>
              </a:r>
              <a:r>
                <a:rPr lang="en-US" dirty="0" smtClean="0"/>
                <a:t>/</a:t>
              </a:r>
              <a:r>
                <a:rPr lang="en-US" dirty="0" err="1" smtClean="0"/>
                <a:t>yr</a:t>
              </a:r>
              <a:r>
                <a:rPr lang="en-US" dirty="0" smtClean="0"/>
                <a:t>  </a:t>
              </a:r>
            </a:p>
            <a:p>
              <a:r>
                <a:rPr lang="en-US" dirty="0" smtClean="0"/>
                <a:t>Modular (7 synfuel units).</a:t>
              </a:r>
            </a:p>
            <a:p>
              <a:endParaRPr lang="en-US" sz="800" dirty="0"/>
            </a:p>
            <a:p>
              <a:r>
                <a:rPr lang="en-US" i="1" dirty="0" smtClean="0"/>
                <a:t>Biocarbon disposition:</a:t>
              </a:r>
            </a:p>
            <a:p>
              <a:r>
                <a:rPr lang="en-US" dirty="0"/>
                <a:t> </a:t>
              </a:r>
              <a:r>
                <a:rPr lang="en-US" dirty="0" smtClean="0"/>
                <a:t> 59% underground</a:t>
              </a:r>
            </a:p>
            <a:p>
              <a:r>
                <a:rPr lang="en-US" dirty="0" smtClean="0"/>
                <a:t>  37% in synfuels</a:t>
              </a:r>
            </a:p>
            <a:p>
              <a:r>
                <a:rPr lang="en-US" dirty="0" smtClean="0"/>
                <a:t>    4% vented.</a:t>
              </a:r>
            </a:p>
          </p:txBody>
        </p:sp>
        <p:sp>
          <p:nvSpPr>
            <p:cNvPr id="8" name="TextBox 7"/>
            <p:cNvSpPr txBox="1"/>
            <p:nvPr/>
          </p:nvSpPr>
          <p:spPr>
            <a:xfrm>
              <a:off x="304800" y="6096000"/>
              <a:ext cx="6705600" cy="646331"/>
            </a:xfrm>
            <a:prstGeom prst="rect">
              <a:avLst/>
            </a:prstGeom>
            <a:noFill/>
          </p:spPr>
          <p:txBody>
            <a:bodyPr wrap="square" rtlCol="0">
              <a:spAutoFit/>
            </a:bodyPr>
            <a:lstStyle/>
            <a:p>
              <a:r>
                <a:rPr lang="en-US" dirty="0"/>
                <a:t>Breakeven CO</a:t>
              </a:r>
              <a:r>
                <a:rPr lang="en-US" baseline="-25000" dirty="0"/>
                <a:t>2</a:t>
              </a:r>
              <a:r>
                <a:rPr lang="en-US" dirty="0"/>
                <a:t> and oil prices for </a:t>
              </a:r>
              <a:r>
                <a:rPr lang="en-US" dirty="0" smtClean="0"/>
                <a:t>biomass to liquids (with and without natural gas boost), modular synthesis units, CCS, shale injection</a:t>
              </a:r>
              <a:endParaRPr lang="en-US" dirty="0"/>
            </a:p>
          </p:txBody>
        </p:sp>
      </p:grpSp>
    </p:spTree>
    <p:extLst>
      <p:ext uri="{BB962C8B-B14F-4D97-AF65-F5344CB8AC3E}">
        <p14:creationId xmlns:p14="http://schemas.microsoft.com/office/powerpoint/2010/main" val="3443806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66800"/>
            <a:ext cx="7772400" cy="1470025"/>
          </a:xfrm>
        </p:spPr>
        <p:txBody>
          <a:bodyPr/>
          <a:lstStyle/>
          <a:p>
            <a:r>
              <a:rPr lang="en-US" dirty="0" smtClean="0"/>
              <a:t>CMI Integration 2015</a:t>
            </a:r>
            <a:endParaRPr lang="en-US" dirty="0"/>
          </a:p>
        </p:txBody>
      </p:sp>
      <p:sp>
        <p:nvSpPr>
          <p:cNvPr id="3" name="Subtitle 2"/>
          <p:cNvSpPr>
            <a:spLocks noGrp="1"/>
          </p:cNvSpPr>
          <p:nvPr>
            <p:ph type="subTitle" idx="1"/>
          </p:nvPr>
        </p:nvSpPr>
        <p:spPr>
          <a:xfrm>
            <a:off x="381000" y="2819400"/>
            <a:ext cx="8382000" cy="1752600"/>
          </a:xfrm>
        </p:spPr>
        <p:txBody>
          <a:bodyPr>
            <a:normAutofit fontScale="25000" lnSpcReduction="20000"/>
          </a:bodyPr>
          <a:lstStyle/>
          <a:p>
            <a:pPr algn="l"/>
            <a:r>
              <a:rPr lang="en-US" sz="7200" dirty="0"/>
              <a:t>Climate Variability </a:t>
            </a:r>
            <a:r>
              <a:rPr lang="en-US" sz="7200" dirty="0" smtClean="0"/>
              <a:t>Project* </a:t>
            </a:r>
            <a:r>
              <a:rPr lang="en-US" sz="7200" dirty="0"/>
              <a:t>	</a:t>
            </a:r>
            <a:r>
              <a:rPr lang="en-US" sz="7200" dirty="0" smtClean="0"/>
              <a:t>	Hiatus</a:t>
            </a:r>
            <a:r>
              <a:rPr lang="en-US" sz="7200" dirty="0"/>
              <a:t>, urban heat, </a:t>
            </a:r>
            <a:r>
              <a:rPr lang="en-US" sz="7200" dirty="0" smtClean="0"/>
              <a:t>climate extremes</a:t>
            </a:r>
            <a:endParaRPr lang="en-US" sz="7200" dirty="0"/>
          </a:p>
          <a:p>
            <a:pPr algn="l"/>
            <a:r>
              <a:rPr lang="en-US" sz="7200" dirty="0" smtClean="0"/>
              <a:t>Oppenheimer*                         		Estimates </a:t>
            </a:r>
            <a:r>
              <a:rPr lang="en-US" sz="7200" dirty="0"/>
              <a:t>of future sea level </a:t>
            </a:r>
            <a:r>
              <a:rPr lang="en-US" sz="7200" dirty="0" smtClean="0"/>
              <a:t>rise</a:t>
            </a:r>
          </a:p>
          <a:p>
            <a:pPr algn="l"/>
            <a:r>
              <a:rPr lang="en-US" sz="7200" dirty="0" smtClean="0"/>
              <a:t>Glaser				Re-engineering the nuclear future</a:t>
            </a:r>
          </a:p>
          <a:p>
            <a:pPr algn="l"/>
            <a:r>
              <a:rPr lang="en-US" sz="7200" dirty="0" smtClean="0"/>
              <a:t>Socolow				Commitment accounting, carbon budgets</a:t>
            </a:r>
          </a:p>
          <a:p>
            <a:pPr algn="l"/>
            <a:endParaRPr lang="en-US" sz="7200" dirty="0"/>
          </a:p>
          <a:p>
            <a:pPr algn="l"/>
            <a:r>
              <a:rPr lang="en-US" sz="7200" dirty="0" smtClean="0"/>
              <a:t>*discussed earlier by Pacala</a:t>
            </a:r>
          </a:p>
        </p:txBody>
      </p:sp>
    </p:spTree>
    <p:extLst>
      <p:ext uri="{BB962C8B-B14F-4D97-AF65-F5344CB8AC3E}">
        <p14:creationId xmlns:p14="http://schemas.microsoft.com/office/powerpoint/2010/main" val="2810071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normAutofit fontScale="90000"/>
          </a:bodyPr>
          <a:lstStyle/>
          <a:p>
            <a:r>
              <a:rPr lang="en-US" dirty="0" smtClean="0"/>
              <a:t>Risks of small modular reactors (SMRs) </a:t>
            </a:r>
            <a:br>
              <a:rPr lang="en-US" dirty="0" smtClean="0"/>
            </a:br>
            <a:r>
              <a:rPr lang="en-US" dirty="0" smtClean="0"/>
              <a:t>(Glaser and Ramana)</a:t>
            </a:r>
            <a:endParaRPr lang="en-US" dirty="0"/>
          </a:p>
        </p:txBody>
      </p:sp>
      <p:pic>
        <p:nvPicPr>
          <p:cNvPr id="10242" name="Picture 2" descr="Fig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714750"/>
            <a:ext cx="3886200" cy="29146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762000" y="1524000"/>
            <a:ext cx="7848600" cy="2092881"/>
          </a:xfrm>
          <a:prstGeom prst="rect">
            <a:avLst/>
          </a:prstGeom>
          <a:noFill/>
        </p:spPr>
        <p:txBody>
          <a:bodyPr wrap="square" rtlCol="0">
            <a:spAutoFit/>
          </a:bodyPr>
          <a:lstStyle/>
          <a:p>
            <a:r>
              <a:rPr lang="en-US" sz="2000" dirty="0" smtClean="0"/>
              <a:t>SMRs (&lt;300 MW capacity) may provide lower costs per kW than large plants (&gt;1000 MW), if modularity can be exploited. Positive, from the perspective of climate change (low-carbon). Risky, from the perspective of encouraging weapons programs. </a:t>
            </a:r>
          </a:p>
          <a:p>
            <a:endParaRPr lang="en-US" sz="1000" dirty="0"/>
          </a:p>
          <a:p>
            <a:r>
              <a:rPr lang="en-US" sz="2000" dirty="0" smtClean="0"/>
              <a:t>Many SMR concepts are in play, some more fraught than others. Current emphasis is on smaller versions of today’s reactors: the devil we know.</a:t>
            </a:r>
            <a:endParaRPr lang="en-US" sz="2000" dirty="0"/>
          </a:p>
        </p:txBody>
      </p:sp>
      <p:cxnSp>
        <p:nvCxnSpPr>
          <p:cNvPr id="5" name="Straight Arrow Connector 4"/>
          <p:cNvCxnSpPr/>
          <p:nvPr/>
        </p:nvCxnSpPr>
        <p:spPr>
          <a:xfrm>
            <a:off x="4686300" y="4648200"/>
            <a:ext cx="0" cy="609600"/>
          </a:xfrm>
          <a:prstGeom prst="straightConnector1">
            <a:avLst/>
          </a:prstGeom>
          <a:ln w="28575">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4800600" y="4114800"/>
            <a:ext cx="3657600" cy="2308324"/>
          </a:xfrm>
          <a:prstGeom prst="rect">
            <a:avLst/>
          </a:prstGeom>
          <a:noFill/>
          <a:ln>
            <a:solidFill>
              <a:schemeClr val="accent1"/>
            </a:solidFill>
          </a:ln>
        </p:spPr>
        <p:txBody>
          <a:bodyPr wrap="square" rtlCol="0">
            <a:spAutoFit/>
          </a:bodyPr>
          <a:lstStyle/>
          <a:p>
            <a:r>
              <a:rPr lang="en-US" dirty="0" smtClean="0">
                <a:solidFill>
                  <a:srgbClr val="0070C0"/>
                </a:solidFill>
              </a:rPr>
              <a:t>255 tons of Pu have been separated from the world’s civilian spent nuclear fuel at reprocessing plants, making accessible nearly as much Pu as has been produced in the world’s military programs. Some SMRs simplify access to Pu, relative to today’s large plants.</a:t>
            </a:r>
            <a:endParaRPr lang="en-US" dirty="0">
              <a:solidFill>
                <a:srgbClr val="0070C0"/>
              </a:solidFill>
            </a:endParaRPr>
          </a:p>
        </p:txBody>
      </p:sp>
    </p:spTree>
    <p:extLst>
      <p:ext uri="{BB962C8B-B14F-4D97-AF65-F5344CB8AC3E}">
        <p14:creationId xmlns:p14="http://schemas.microsoft.com/office/powerpoint/2010/main" val="2952146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1497</Words>
  <Application>Microsoft Office PowerPoint</Application>
  <PresentationFormat>On-screen Show (4:3)</PresentationFormat>
  <Paragraphs>303</Paragraphs>
  <Slides>22</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Office Theme</vt:lpstr>
      <vt:lpstr>Chart</vt:lpstr>
      <vt:lpstr>1) Low-Carbon Technology  2) Carbon Budgets and Committed Emissions  Robert Socolow  April 14, 2015</vt:lpstr>
      <vt:lpstr>CMI Technology 2015</vt:lpstr>
      <vt:lpstr>CCS via shale-gas injection (Celia)</vt:lpstr>
      <vt:lpstr>Flow regimes for fluid flow into a confined porous medium (Stone)</vt:lpstr>
      <vt:lpstr>Battery states of charge and health: novel measurements (Arnold)</vt:lpstr>
      <vt:lpstr>Molecular modeling of CCS Panagiatopoulos, Debenedetti , Tromp</vt:lpstr>
      <vt:lpstr>Negative-carbon biofuels Larson, Williams, Kreutz</vt:lpstr>
      <vt:lpstr>CMI Integration 2015</vt:lpstr>
      <vt:lpstr>Risks of small modular reactors (SMRs)  (Glaser and Ramana)</vt:lpstr>
      <vt:lpstr>Commitment accounting:  beyond power plants</vt:lpstr>
      <vt:lpstr>Carbon-budget targets</vt:lpstr>
      <vt:lpstr>Budget estimates</vt:lpstr>
      <vt:lpstr>Buried hydrocarbons: enormous resources</vt:lpstr>
      <vt:lpstr>Resource estimates</vt:lpstr>
      <vt:lpstr>Vann’s View of World Oil Supply</vt:lpstr>
      <vt:lpstr>Analogous carbon emission trajectories</vt:lpstr>
      <vt:lpstr>Gas v. coal: two 1600 GtCO2 rectangles</vt:lpstr>
      <vt:lpstr>$100/tCO2</vt:lpstr>
      <vt:lpstr>Caveat: Geophysical uncertainties</vt:lpstr>
      <vt:lpstr>A soft landing for 2oC?</vt:lpstr>
      <vt:lpstr>“Emissions budgets” mean choices</vt:lpstr>
      <vt:lpstr>Some integration products from CMI</vt:lpstr>
    </vt:vector>
  </TitlesOfParts>
  <Company>Princeton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Low-Carbon Technology  2) Carbon Budgets and Committed Emissions  Robert Socolow  April 14, 2015</dc:title>
  <dc:creator>Robert H. Socolow</dc:creator>
  <cp:lastModifiedBy> Robert H. Socolow</cp:lastModifiedBy>
  <cp:revision>7</cp:revision>
  <dcterms:created xsi:type="dcterms:W3CDTF">2015-04-12T23:06:00Z</dcterms:created>
  <dcterms:modified xsi:type="dcterms:W3CDTF">2015-04-13T13:44:09Z</dcterms:modified>
</cp:coreProperties>
</file>